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3"/>
    <p:sldMasterId id="2147483657" r:id="rId4"/>
    <p:sldMasterId id="2147483660"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1161713" cy="7562850"/>
  <p:notesSz cx="9866313" cy="6735763"/>
  <p:embeddedFontLst>
    <p:embeddedFont>
      <p:font typeface="Calibri" panose="020F0502020204030204" pitchFamily="34" charset="0"/>
      <p:regular r:id="rId29"/>
      <p:bold r:id="rId30"/>
      <p:italic r:id="rId31"/>
      <p:boldItalic r:id="rId32"/>
    </p:embeddedFont>
    <p:embeddedFont>
      <p:font typeface="Helvetica Neue" panose="020B060007020508020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
      <p:font typeface="メイリオ" panose="020B0604030504040204" pitchFamily="50" charset="-128"/>
      <p:regular r:id="rId41"/>
      <p:bold r:id="rId42"/>
      <p:italic r:id="rId43"/>
      <p:boldItalic r:id="rId44"/>
    </p:embeddedFont>
    <p:embeddedFont>
      <p:font typeface="メイリオ" panose="020B0604030504040204" pitchFamily="50" charset="-128"/>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1">
          <p15:clr>
            <a:srgbClr val="A4A3A4"/>
          </p15:clr>
        </p15:guide>
        <p15:guide id="2" orient="horz" pos="4695">
          <p15:clr>
            <a:srgbClr val="A4A3A4"/>
          </p15:clr>
        </p15:guide>
        <p15:guide id="3" pos="329">
          <p15:clr>
            <a:srgbClr val="A4A3A4"/>
          </p15:clr>
        </p15:guide>
        <p15:guide id="4" pos="5062">
          <p15:clr>
            <a:srgbClr val="A4A3A4"/>
          </p15:clr>
        </p15:guide>
        <p15:guide id="5" pos="351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jVXu065D/2DvaxVNwDjG8XaZV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329E6-B598-4901-B2F9-8608C877E05F}" v="1" dt="2023-06-02T00:40:04.301"/>
    <p1510:client id="{9552D682-DDD6-4DD8-9347-A26B6122270D}" v="11" dt="2023-06-02T01:18:55.937"/>
  </p1510:revLst>
</p1510:revInfo>
</file>

<file path=ppt/tableStyles.xml><?xml version="1.0" encoding="utf-8"?>
<a:tblStyleLst xmlns:a="http://schemas.openxmlformats.org/drawingml/2006/main" def="{8683AC76-5C97-46A6-941E-C2071D839752}">
  <a:tblStyle styleId="{8683AC76-5C97-46A6-941E-C2071D83975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356" y="84"/>
      </p:cViewPr>
      <p:guideLst>
        <p:guide orient="horz" pos="341"/>
        <p:guide orient="horz" pos="4695"/>
        <p:guide pos="329"/>
        <p:guide pos="5062"/>
        <p:guide pos="35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customschemas.google.com/relationships/presentationmetadata" Target="metadata"/><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西岡 奎斗" userId="27f3f954-4e99-46e9-9730-5a4d2ab3de5e" providerId="ADAL" clId="{16C329E6-B598-4901-B2F9-8608C877E05F}"/>
    <pc:docChg chg="undo custSel modSld modNotesMaster">
      <pc:chgData name="西岡 奎斗" userId="27f3f954-4e99-46e9-9730-5a4d2ab3de5e" providerId="ADAL" clId="{16C329E6-B598-4901-B2F9-8608C877E05F}" dt="2023-06-02T01:16:18.980" v="3" actId="166"/>
      <pc:docMkLst>
        <pc:docMk/>
      </pc:docMkLst>
      <pc:sldChg chg="modNotes">
        <pc:chgData name="西岡 奎斗" userId="27f3f954-4e99-46e9-9730-5a4d2ab3de5e" providerId="ADAL" clId="{16C329E6-B598-4901-B2F9-8608C877E05F}" dt="2023-06-02T00:40:04.301" v="0"/>
        <pc:sldMkLst>
          <pc:docMk/>
          <pc:sldMk cId="0" sldId="256"/>
        </pc:sldMkLst>
      </pc:sldChg>
      <pc:sldChg chg="modNotes">
        <pc:chgData name="西岡 奎斗" userId="27f3f954-4e99-46e9-9730-5a4d2ab3de5e" providerId="ADAL" clId="{16C329E6-B598-4901-B2F9-8608C877E05F}" dt="2023-06-02T00:40:04.301" v="0"/>
        <pc:sldMkLst>
          <pc:docMk/>
          <pc:sldMk cId="0" sldId="257"/>
        </pc:sldMkLst>
      </pc:sldChg>
      <pc:sldChg chg="modNotes">
        <pc:chgData name="西岡 奎斗" userId="27f3f954-4e99-46e9-9730-5a4d2ab3de5e" providerId="ADAL" clId="{16C329E6-B598-4901-B2F9-8608C877E05F}" dt="2023-06-02T00:40:04.301" v="0"/>
        <pc:sldMkLst>
          <pc:docMk/>
          <pc:sldMk cId="0" sldId="258"/>
        </pc:sldMkLst>
      </pc:sldChg>
      <pc:sldChg chg="modNotes">
        <pc:chgData name="西岡 奎斗" userId="27f3f954-4e99-46e9-9730-5a4d2ab3de5e" providerId="ADAL" clId="{16C329E6-B598-4901-B2F9-8608C877E05F}" dt="2023-06-02T00:40:04.301" v="0"/>
        <pc:sldMkLst>
          <pc:docMk/>
          <pc:sldMk cId="0" sldId="259"/>
        </pc:sldMkLst>
      </pc:sldChg>
      <pc:sldChg chg="modNotes">
        <pc:chgData name="西岡 奎斗" userId="27f3f954-4e99-46e9-9730-5a4d2ab3de5e" providerId="ADAL" clId="{16C329E6-B598-4901-B2F9-8608C877E05F}" dt="2023-06-02T00:40:04.301" v="0"/>
        <pc:sldMkLst>
          <pc:docMk/>
          <pc:sldMk cId="0" sldId="260"/>
        </pc:sldMkLst>
      </pc:sldChg>
      <pc:sldChg chg="modNotes">
        <pc:chgData name="西岡 奎斗" userId="27f3f954-4e99-46e9-9730-5a4d2ab3de5e" providerId="ADAL" clId="{16C329E6-B598-4901-B2F9-8608C877E05F}" dt="2023-06-02T00:40:04.301" v="0"/>
        <pc:sldMkLst>
          <pc:docMk/>
          <pc:sldMk cId="0" sldId="261"/>
        </pc:sldMkLst>
      </pc:sldChg>
      <pc:sldChg chg="modNotes">
        <pc:chgData name="西岡 奎斗" userId="27f3f954-4e99-46e9-9730-5a4d2ab3de5e" providerId="ADAL" clId="{16C329E6-B598-4901-B2F9-8608C877E05F}" dt="2023-06-02T00:40:04.301" v="0"/>
        <pc:sldMkLst>
          <pc:docMk/>
          <pc:sldMk cId="0" sldId="262"/>
        </pc:sldMkLst>
      </pc:sldChg>
      <pc:sldChg chg="modNotes">
        <pc:chgData name="西岡 奎斗" userId="27f3f954-4e99-46e9-9730-5a4d2ab3de5e" providerId="ADAL" clId="{16C329E6-B598-4901-B2F9-8608C877E05F}" dt="2023-06-02T00:40:04.301" v="0"/>
        <pc:sldMkLst>
          <pc:docMk/>
          <pc:sldMk cId="0" sldId="263"/>
        </pc:sldMkLst>
      </pc:sldChg>
      <pc:sldChg chg="modNotes">
        <pc:chgData name="西岡 奎斗" userId="27f3f954-4e99-46e9-9730-5a4d2ab3de5e" providerId="ADAL" clId="{16C329E6-B598-4901-B2F9-8608C877E05F}" dt="2023-06-02T00:40:04.301" v="0"/>
        <pc:sldMkLst>
          <pc:docMk/>
          <pc:sldMk cId="0" sldId="264"/>
        </pc:sldMkLst>
      </pc:sldChg>
      <pc:sldChg chg="modNotes">
        <pc:chgData name="西岡 奎斗" userId="27f3f954-4e99-46e9-9730-5a4d2ab3de5e" providerId="ADAL" clId="{16C329E6-B598-4901-B2F9-8608C877E05F}" dt="2023-06-02T00:40:04.301" v="0"/>
        <pc:sldMkLst>
          <pc:docMk/>
          <pc:sldMk cId="0" sldId="265"/>
        </pc:sldMkLst>
      </pc:sldChg>
      <pc:sldChg chg="modNotes">
        <pc:chgData name="西岡 奎斗" userId="27f3f954-4e99-46e9-9730-5a4d2ab3de5e" providerId="ADAL" clId="{16C329E6-B598-4901-B2F9-8608C877E05F}" dt="2023-06-02T00:40:04.301" v="0"/>
        <pc:sldMkLst>
          <pc:docMk/>
          <pc:sldMk cId="0" sldId="266"/>
        </pc:sldMkLst>
      </pc:sldChg>
      <pc:sldChg chg="modSp mod modNotes">
        <pc:chgData name="西岡 奎斗" userId="27f3f954-4e99-46e9-9730-5a4d2ab3de5e" providerId="ADAL" clId="{16C329E6-B598-4901-B2F9-8608C877E05F}" dt="2023-06-02T01:16:18.980" v="3" actId="166"/>
        <pc:sldMkLst>
          <pc:docMk/>
          <pc:sldMk cId="0" sldId="267"/>
        </pc:sldMkLst>
        <pc:spChg chg="ord">
          <ac:chgData name="西岡 奎斗" userId="27f3f954-4e99-46e9-9730-5a4d2ab3de5e" providerId="ADAL" clId="{16C329E6-B598-4901-B2F9-8608C877E05F}" dt="2023-06-02T01:16:18.980" v="3" actId="166"/>
          <ac:spMkLst>
            <pc:docMk/>
            <pc:sldMk cId="0" sldId="267"/>
            <ac:spMk id="239" creationId="{00000000-0000-0000-0000-000000000000}"/>
          </ac:spMkLst>
        </pc:spChg>
        <pc:spChg chg="mod">
          <ac:chgData name="西岡 奎斗" userId="27f3f954-4e99-46e9-9730-5a4d2ab3de5e" providerId="ADAL" clId="{16C329E6-B598-4901-B2F9-8608C877E05F}" dt="2023-06-02T01:15:53.796" v="2" actId="1076"/>
          <ac:spMkLst>
            <pc:docMk/>
            <pc:sldMk cId="0" sldId="267"/>
            <ac:spMk id="262" creationId="{00000000-0000-0000-0000-000000000000}"/>
          </ac:spMkLst>
        </pc:spChg>
      </pc:sldChg>
      <pc:sldChg chg="modNotes">
        <pc:chgData name="西岡 奎斗" userId="27f3f954-4e99-46e9-9730-5a4d2ab3de5e" providerId="ADAL" clId="{16C329E6-B598-4901-B2F9-8608C877E05F}" dt="2023-06-02T00:40:04.301" v="0"/>
        <pc:sldMkLst>
          <pc:docMk/>
          <pc:sldMk cId="0" sldId="268"/>
        </pc:sldMkLst>
      </pc:sldChg>
      <pc:sldChg chg="modNotes">
        <pc:chgData name="西岡 奎斗" userId="27f3f954-4e99-46e9-9730-5a4d2ab3de5e" providerId="ADAL" clId="{16C329E6-B598-4901-B2F9-8608C877E05F}" dt="2023-06-02T00:40:04.301" v="0"/>
        <pc:sldMkLst>
          <pc:docMk/>
          <pc:sldMk cId="0" sldId="269"/>
        </pc:sldMkLst>
      </pc:sldChg>
      <pc:sldChg chg="modNotes">
        <pc:chgData name="西岡 奎斗" userId="27f3f954-4e99-46e9-9730-5a4d2ab3de5e" providerId="ADAL" clId="{16C329E6-B598-4901-B2F9-8608C877E05F}" dt="2023-06-02T00:40:04.301" v="0"/>
        <pc:sldMkLst>
          <pc:docMk/>
          <pc:sldMk cId="0" sldId="270"/>
        </pc:sldMkLst>
      </pc:sldChg>
      <pc:sldChg chg="modNotes">
        <pc:chgData name="西岡 奎斗" userId="27f3f954-4e99-46e9-9730-5a4d2ab3de5e" providerId="ADAL" clId="{16C329E6-B598-4901-B2F9-8608C877E05F}" dt="2023-06-02T00:40:04.301" v="0"/>
        <pc:sldMkLst>
          <pc:docMk/>
          <pc:sldMk cId="0" sldId="271"/>
        </pc:sldMkLst>
      </pc:sldChg>
      <pc:sldChg chg="modNotes">
        <pc:chgData name="西岡 奎斗" userId="27f3f954-4e99-46e9-9730-5a4d2ab3de5e" providerId="ADAL" clId="{16C329E6-B598-4901-B2F9-8608C877E05F}" dt="2023-06-02T00:40:04.301" v="0"/>
        <pc:sldMkLst>
          <pc:docMk/>
          <pc:sldMk cId="0" sldId="272"/>
        </pc:sldMkLst>
      </pc:sldChg>
      <pc:sldChg chg="modNotes">
        <pc:chgData name="西岡 奎斗" userId="27f3f954-4e99-46e9-9730-5a4d2ab3de5e" providerId="ADAL" clId="{16C329E6-B598-4901-B2F9-8608C877E05F}" dt="2023-06-02T00:40:04.301" v="0"/>
        <pc:sldMkLst>
          <pc:docMk/>
          <pc:sldMk cId="0" sldId="273"/>
        </pc:sldMkLst>
      </pc:sldChg>
      <pc:sldChg chg="modNotes">
        <pc:chgData name="西岡 奎斗" userId="27f3f954-4e99-46e9-9730-5a4d2ab3de5e" providerId="ADAL" clId="{16C329E6-B598-4901-B2F9-8608C877E05F}" dt="2023-06-02T00:40:04.301" v="0"/>
        <pc:sldMkLst>
          <pc:docMk/>
          <pc:sldMk cId="0" sldId="274"/>
        </pc:sldMkLst>
      </pc:sldChg>
      <pc:sldChg chg="modNotes">
        <pc:chgData name="西岡 奎斗" userId="27f3f954-4e99-46e9-9730-5a4d2ab3de5e" providerId="ADAL" clId="{16C329E6-B598-4901-B2F9-8608C877E05F}" dt="2023-06-02T00:40:04.301" v="0"/>
        <pc:sldMkLst>
          <pc:docMk/>
          <pc:sldMk cId="0" sldId="275"/>
        </pc:sldMkLst>
      </pc:sldChg>
      <pc:sldChg chg="modNotes">
        <pc:chgData name="西岡 奎斗" userId="27f3f954-4e99-46e9-9730-5a4d2ab3de5e" providerId="ADAL" clId="{16C329E6-B598-4901-B2F9-8608C877E05F}" dt="2023-06-02T00:40:04.301" v="0"/>
        <pc:sldMkLst>
          <pc:docMk/>
          <pc:sldMk cId="0" sldId="276"/>
        </pc:sldMkLst>
      </pc:sldChg>
      <pc:sldChg chg="modNotes">
        <pc:chgData name="西岡 奎斗" userId="27f3f954-4e99-46e9-9730-5a4d2ab3de5e" providerId="ADAL" clId="{16C329E6-B598-4901-B2F9-8608C877E05F}" dt="2023-06-02T00:40:04.301" v="0"/>
        <pc:sldMkLst>
          <pc:docMk/>
          <pc:sldMk cId="0" sldId="277"/>
        </pc:sldMkLst>
      </pc:sldChg>
    </pc:docChg>
  </pc:docChgLst>
  <pc:docChgLst>
    <pc:chgData name="西岡 奎斗" userId="27f3f954-4e99-46e9-9730-5a4d2ab3de5e" providerId="ADAL" clId="{9552D682-DDD6-4DD8-9347-A26B6122270D}"/>
    <pc:docChg chg="undo custSel modSld">
      <pc:chgData name="西岡 奎斗" userId="27f3f954-4e99-46e9-9730-5a4d2ab3de5e" providerId="ADAL" clId="{9552D682-DDD6-4DD8-9347-A26B6122270D}" dt="2023-06-02T01:35:05.050" v="26" actId="21"/>
      <pc:docMkLst>
        <pc:docMk/>
      </pc:docMkLst>
      <pc:sldChg chg="modSp mod">
        <pc:chgData name="西岡 奎斗" userId="27f3f954-4e99-46e9-9730-5a4d2ab3de5e" providerId="ADAL" clId="{9552D682-DDD6-4DD8-9347-A26B6122270D}" dt="2023-06-02T01:18:55.937" v="10"/>
        <pc:sldMkLst>
          <pc:docMk/>
          <pc:sldMk cId="0" sldId="262"/>
        </pc:sldMkLst>
        <pc:graphicFrameChg chg="mod">
          <ac:chgData name="西岡 奎斗" userId="27f3f954-4e99-46e9-9730-5a4d2ab3de5e" providerId="ADAL" clId="{9552D682-DDD6-4DD8-9347-A26B6122270D}" dt="2023-06-02T01:18:55.937" v="10"/>
          <ac:graphicFrameMkLst>
            <pc:docMk/>
            <pc:sldMk cId="0" sldId="262"/>
            <ac:graphicFrameMk id="161" creationId="{00000000-0000-0000-0000-000000000000}"/>
          </ac:graphicFrameMkLst>
        </pc:graphicFrameChg>
      </pc:sldChg>
      <pc:sldChg chg="delSp modSp mod">
        <pc:chgData name="西岡 奎斗" userId="27f3f954-4e99-46e9-9730-5a4d2ab3de5e" providerId="ADAL" clId="{9552D682-DDD6-4DD8-9347-A26B6122270D}" dt="2023-06-02T01:34:48.188" v="22" actId="1076"/>
        <pc:sldMkLst>
          <pc:docMk/>
          <pc:sldMk cId="0" sldId="267"/>
        </pc:sldMkLst>
        <pc:spChg chg="mod">
          <ac:chgData name="西岡 奎斗" userId="27f3f954-4e99-46e9-9730-5a4d2ab3de5e" providerId="ADAL" clId="{9552D682-DDD6-4DD8-9347-A26B6122270D}" dt="2023-06-02T01:20:30.694" v="14" actId="1076"/>
          <ac:spMkLst>
            <pc:docMk/>
            <pc:sldMk cId="0" sldId="267"/>
            <ac:spMk id="239" creationId="{00000000-0000-0000-0000-000000000000}"/>
          </ac:spMkLst>
        </pc:spChg>
        <pc:spChg chg="mod">
          <ac:chgData name="西岡 奎斗" userId="27f3f954-4e99-46e9-9730-5a4d2ab3de5e" providerId="ADAL" clId="{9552D682-DDD6-4DD8-9347-A26B6122270D}" dt="2023-06-02T01:34:48.188" v="22" actId="1076"/>
          <ac:spMkLst>
            <pc:docMk/>
            <pc:sldMk cId="0" sldId="267"/>
            <ac:spMk id="257" creationId="{00000000-0000-0000-0000-000000000000}"/>
          </ac:spMkLst>
        </pc:spChg>
        <pc:spChg chg="del mod">
          <ac:chgData name="西岡 奎斗" userId="27f3f954-4e99-46e9-9730-5a4d2ab3de5e" providerId="ADAL" clId="{9552D682-DDD6-4DD8-9347-A26B6122270D}" dt="2023-06-02T01:22:08.477" v="16" actId="21"/>
          <ac:spMkLst>
            <pc:docMk/>
            <pc:sldMk cId="0" sldId="267"/>
            <ac:spMk id="261" creationId="{00000000-0000-0000-0000-000000000000}"/>
          </ac:spMkLst>
        </pc:spChg>
        <pc:spChg chg="del mod">
          <ac:chgData name="西岡 奎斗" userId="27f3f954-4e99-46e9-9730-5a4d2ab3de5e" providerId="ADAL" clId="{9552D682-DDD6-4DD8-9347-A26B6122270D}" dt="2023-06-02T01:22:08.477" v="16" actId="21"/>
          <ac:spMkLst>
            <pc:docMk/>
            <pc:sldMk cId="0" sldId="267"/>
            <ac:spMk id="262" creationId="{00000000-0000-0000-0000-000000000000}"/>
          </ac:spMkLst>
        </pc:spChg>
        <pc:spChg chg="del mod">
          <ac:chgData name="西岡 奎斗" userId="27f3f954-4e99-46e9-9730-5a4d2ab3de5e" providerId="ADAL" clId="{9552D682-DDD6-4DD8-9347-A26B6122270D}" dt="2023-06-02T01:22:08.477" v="16" actId="21"/>
          <ac:spMkLst>
            <pc:docMk/>
            <pc:sldMk cId="0" sldId="267"/>
            <ac:spMk id="263" creationId="{00000000-0000-0000-0000-000000000000}"/>
          </ac:spMkLst>
        </pc:spChg>
      </pc:sldChg>
      <pc:sldChg chg="delSp modSp mod">
        <pc:chgData name="西岡 奎斗" userId="27f3f954-4e99-46e9-9730-5a4d2ab3de5e" providerId="ADAL" clId="{9552D682-DDD6-4DD8-9347-A26B6122270D}" dt="2023-06-02T01:35:05.050" v="26" actId="21"/>
        <pc:sldMkLst>
          <pc:docMk/>
          <pc:sldMk cId="0" sldId="268"/>
        </pc:sldMkLst>
        <pc:spChg chg="mod">
          <ac:chgData name="西岡 奎斗" userId="27f3f954-4e99-46e9-9730-5a4d2ab3de5e" providerId="ADAL" clId="{9552D682-DDD6-4DD8-9347-A26B6122270D}" dt="2023-06-02T01:34:57.981" v="24" actId="1076"/>
          <ac:spMkLst>
            <pc:docMk/>
            <pc:sldMk cId="0" sldId="268"/>
            <ac:spMk id="274" creationId="{00000000-0000-0000-0000-000000000000}"/>
          </ac:spMkLst>
        </pc:spChg>
        <pc:spChg chg="del mod">
          <ac:chgData name="西岡 奎斗" userId="27f3f954-4e99-46e9-9730-5a4d2ab3de5e" providerId="ADAL" clId="{9552D682-DDD6-4DD8-9347-A26B6122270D}" dt="2023-06-02T01:35:05.050" v="26" actId="21"/>
          <ac:spMkLst>
            <pc:docMk/>
            <pc:sldMk cId="0" sldId="268"/>
            <ac:spMk id="275" creationId="{00000000-0000-0000-0000-000000000000}"/>
          </ac:spMkLst>
        </pc:spChg>
        <pc:spChg chg="mod">
          <ac:chgData name="西岡 奎斗" userId="27f3f954-4e99-46e9-9730-5a4d2ab3de5e" providerId="ADAL" clId="{9552D682-DDD6-4DD8-9347-A26B6122270D}" dt="2023-06-02T01:34:57.981" v="24" actId="1076"/>
          <ac:spMkLst>
            <pc:docMk/>
            <pc:sldMk cId="0" sldId="268"/>
            <ac:spMk id="276" creationId="{00000000-0000-0000-0000-000000000000}"/>
          </ac:spMkLst>
        </pc:spChg>
        <pc:spChg chg="mod">
          <ac:chgData name="西岡 奎斗" userId="27f3f954-4e99-46e9-9730-5a4d2ab3de5e" providerId="ADAL" clId="{9552D682-DDD6-4DD8-9347-A26B6122270D}" dt="2023-06-02T01:34:57.981" v="24" actId="1076"/>
          <ac:spMkLst>
            <pc:docMk/>
            <pc:sldMk cId="0" sldId="268"/>
            <ac:spMk id="277" creationId="{00000000-0000-0000-0000-000000000000}"/>
          </ac:spMkLst>
        </pc:spChg>
        <pc:spChg chg="mod">
          <ac:chgData name="西岡 奎斗" userId="27f3f954-4e99-46e9-9730-5a4d2ab3de5e" providerId="ADAL" clId="{9552D682-DDD6-4DD8-9347-A26B6122270D}" dt="2023-06-02T01:34:57.981" v="24" actId="1076"/>
          <ac:spMkLst>
            <pc:docMk/>
            <pc:sldMk cId="0" sldId="268"/>
            <ac:spMk id="279" creationId="{00000000-0000-0000-0000-000000000000}"/>
          </ac:spMkLst>
        </pc:spChg>
      </pc:sldChg>
      <pc:sldChg chg="delSp modSp mod">
        <pc:chgData name="西岡 奎斗" userId="27f3f954-4e99-46e9-9730-5a4d2ab3de5e" providerId="ADAL" clId="{9552D682-DDD6-4DD8-9347-A26B6122270D}" dt="2023-06-02T01:32:54.728" v="20" actId="21"/>
        <pc:sldMkLst>
          <pc:docMk/>
          <pc:sldMk cId="0" sldId="273"/>
        </pc:sldMkLst>
        <pc:spChg chg="del mod">
          <ac:chgData name="西岡 奎斗" userId="27f3f954-4e99-46e9-9730-5a4d2ab3de5e" providerId="ADAL" clId="{9552D682-DDD6-4DD8-9347-A26B6122270D}" dt="2023-06-02T01:32:54.728" v="20" actId="21"/>
          <ac:spMkLst>
            <pc:docMk/>
            <pc:sldMk cId="0" sldId="273"/>
            <ac:spMk id="339" creationId="{00000000-0000-0000-0000-000000000000}"/>
          </ac:spMkLst>
        </pc:spChg>
        <pc:spChg chg="mod">
          <ac:chgData name="西岡 奎斗" userId="27f3f954-4e99-46e9-9730-5a4d2ab3de5e" providerId="ADAL" clId="{9552D682-DDD6-4DD8-9347-A26B6122270D}" dt="2023-06-02T01:31:41.087" v="18" actId="1076"/>
          <ac:spMkLst>
            <pc:docMk/>
            <pc:sldMk cId="0" sldId="273"/>
            <ac:spMk id="341" creationId="{00000000-0000-0000-0000-000000000000}"/>
          </ac:spMkLst>
        </pc:spChg>
        <pc:spChg chg="mod">
          <ac:chgData name="西岡 奎斗" userId="27f3f954-4e99-46e9-9730-5a4d2ab3de5e" providerId="ADAL" clId="{9552D682-DDD6-4DD8-9347-A26B6122270D}" dt="2023-06-02T01:31:41.087" v="18" actId="1076"/>
          <ac:spMkLst>
            <pc:docMk/>
            <pc:sldMk cId="0" sldId="273"/>
            <ac:spMk id="343" creationId="{00000000-0000-0000-0000-000000000000}"/>
          </ac:spMkLst>
        </pc:spChg>
        <pc:graphicFrameChg chg="mod">
          <ac:chgData name="西岡 奎斗" userId="27f3f954-4e99-46e9-9730-5a4d2ab3de5e" providerId="ADAL" clId="{9552D682-DDD6-4DD8-9347-A26B6122270D}" dt="2023-06-02T01:31:41.087" v="18" actId="1076"/>
          <ac:graphicFrameMkLst>
            <pc:docMk/>
            <pc:sldMk cId="0" sldId="273"/>
            <ac:graphicFrameMk id="340"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YX51C904\FS21043$\UserData\851676.J1NET\Desktop\&#36039;&#26009;&#29992;1220(&#12499;&#12472;&#12493;&#12473;&#12510;&#12473;&#12479;&#12540;&#12539;&#12503;&#12521;&#12473;)&#22865;&#32004;&#24773;&#22577;_20221205104244.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YX51C904\FS21043$\UserData\851676.J1NET\Desktop\&#36039;&#26009;&#29992;1220(&#12499;&#12472;&#12493;&#12473;&#12510;&#12473;&#12479;&#12540;&#12539;&#12503;&#12521;&#12473;)&#22865;&#32004;&#24773;&#22577;_20221205104244.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YX51C904\FS21043$\UserData\851676.J1NET\Desktop\&#36039;&#26009;&#29992;1220(&#12499;&#12472;&#12493;&#12473;&#12510;&#12473;&#12479;&#12540;&#12539;&#12503;&#12521;&#12473;)&#22865;&#32004;&#24773;&#22577;_20221205104244.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YX51C904\FS21043$\UserData\851676.J1NET\Desktop\&#36039;&#26009;&#29992;1220(&#12499;&#12472;&#12493;&#12473;&#12510;&#12473;&#12479;&#12540;&#12539;&#12503;&#12521;&#12473;)&#22865;&#32004;&#24773;&#22577;_2022120510424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Sheet1!$A$1</c:f>
              <c:strCache>
                <c:ptCount val="1"/>
                <c:pt idx="0">
                  <c:v>系列 1</c:v>
                </c:pt>
              </c:strCache>
            </c:strRef>
          </c:tx>
          <c:spPr>
            <a:solidFill>
              <a:schemeClr val="accent1"/>
            </a:solidFill>
            <a:ln>
              <a:noFill/>
            </a:ln>
            <a:effectLst/>
          </c:spPr>
          <c:invertIfNegative val="0"/>
          <c:dLbls>
            <c:dLbl>
              <c:idx val="0"/>
              <c:layout>
                <c:manualLayout>
                  <c:x val="-1.6641300694545003E-2"/>
                  <c:y val="-1.1609741807189943E-16"/>
                </c:manualLayout>
              </c:layout>
              <c:tx>
                <c:rich>
                  <a:bodyPr rot="0" spcFirstLastPara="1" vertOverflow="ellipsis" vert="horz" wrap="square" lIns="38100" tIns="19050" rIns="38100" bIns="19050" anchor="ctr" anchorCtr="0">
                    <a:spAutoFit/>
                  </a:bodyPr>
                  <a:lstStyle/>
                  <a:p>
                    <a:pPr algn="l">
                      <a:defRPr sz="1400" b="1" i="0" u="none" strike="noStrike" kern="1200" baseline="0">
                        <a:solidFill>
                          <a:schemeClr val="lt1"/>
                        </a:solidFill>
                        <a:latin typeface="メイリオ" panose="020B0604030504040204" pitchFamily="50" charset="-128"/>
                        <a:ea typeface="メイリオ" panose="020B0604030504040204" pitchFamily="50" charset="-128"/>
                        <a:cs typeface="+mn-cs"/>
                      </a:defRPr>
                    </a:pPr>
                    <a:r>
                      <a:rPr lang="ja-JP" altLang="en-US" dirty="0"/>
                      <a:t>サイバー</a:t>
                    </a:r>
                  </a:p>
                </c:rich>
              </c:tx>
              <c:spPr>
                <a:noFill/>
                <a:ln>
                  <a:noFill/>
                </a:ln>
                <a:effectLst/>
              </c:spPr>
              <c:txPr>
                <a:bodyPr rot="0" spcFirstLastPara="1" vertOverflow="ellipsis" vert="horz" wrap="square" lIns="38100" tIns="19050" rIns="38100" bIns="19050" anchor="ctr" anchorCtr="0">
                  <a:spAutoFit/>
                </a:bodyPr>
                <a:lstStyle/>
                <a:p>
                  <a:pPr algn="l">
                    <a:defRPr sz="1400" b="1" i="0" u="none" strike="noStrike" kern="1200" baseline="0">
                      <a:solidFill>
                        <a:schemeClr val="lt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2322162988773569"/>
                      <c:h val="0.13526090423584766"/>
                    </c:manualLayout>
                  </c15:layout>
                  <c15:showDataLabelsRange val="0"/>
                </c:ext>
                <c:ext xmlns:c16="http://schemas.microsoft.com/office/drawing/2014/chart" uri="{C3380CC4-5D6E-409C-BE32-E72D297353CC}">
                  <c16:uniqueId val="{00000000-A512-4FED-8300-4E538EFFF857}"/>
                </c:ext>
              </c:extLst>
            </c:dLbl>
            <c:dLbl>
              <c:idx val="1"/>
              <c:layout>
                <c:manualLayout>
                  <c:x val="1.9210547177759822E-2"/>
                  <c:y val="0"/>
                </c:manualLayout>
              </c:layout>
              <c:tx>
                <c:rich>
                  <a:bodyPr rot="0" spcFirstLastPara="1" vertOverflow="ellipsis" vert="horz" wrap="square" lIns="38100" tIns="19050" rIns="38100" bIns="19050" anchor="ctr" anchorCtr="0">
                    <a:spAutoFit/>
                  </a:bodyPr>
                  <a:lstStyle/>
                  <a:p>
                    <a:pPr algn="l">
                      <a:defRPr sz="1400" b="1" i="0" u="none" strike="noStrike" kern="1200" baseline="0">
                        <a:solidFill>
                          <a:schemeClr val="lt1"/>
                        </a:solidFill>
                        <a:latin typeface="メイリオ" panose="020B0604030504040204" pitchFamily="50" charset="-128"/>
                        <a:ea typeface="メイリオ" panose="020B0604030504040204" pitchFamily="50" charset="-128"/>
                        <a:cs typeface="+mn-cs"/>
                      </a:defRPr>
                    </a:pPr>
                    <a:r>
                      <a:rPr lang="ja-JP" altLang="en-US" dirty="0"/>
                      <a:t>情報漏えい</a:t>
                    </a:r>
                  </a:p>
                </c:rich>
              </c:tx>
              <c:spPr>
                <a:noFill/>
                <a:ln>
                  <a:noFill/>
                </a:ln>
                <a:effectLst/>
              </c:spPr>
              <c:txPr>
                <a:bodyPr rot="0" spcFirstLastPara="1" vertOverflow="ellipsis" vert="horz" wrap="square" lIns="38100" tIns="19050" rIns="38100" bIns="19050" anchor="ctr" anchorCtr="0">
                  <a:spAutoFit/>
                </a:bodyPr>
                <a:lstStyle/>
                <a:p>
                  <a:pPr algn="l">
                    <a:defRPr sz="1400" b="1" i="0" u="none" strike="noStrike" kern="1200" baseline="0">
                      <a:solidFill>
                        <a:schemeClr val="lt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38369111235588915"/>
                      <c:h val="0.13526090423584766"/>
                    </c:manualLayout>
                  </c15:layout>
                  <c15:showDataLabelsRange val="0"/>
                </c:ext>
                <c:ext xmlns:c16="http://schemas.microsoft.com/office/drawing/2014/chart" uri="{C3380CC4-5D6E-409C-BE32-E72D297353CC}">
                  <c16:uniqueId val="{00000001-A512-4FED-8300-4E538EFFF857}"/>
                </c:ext>
              </c:extLst>
            </c:dLbl>
            <c:dLbl>
              <c:idx val="2"/>
              <c:layout>
                <c:manualLayout>
                  <c:x val="-4.4795236656985447E-2"/>
                  <c:y val="-1.5957554227137541E-3"/>
                </c:manualLayout>
              </c:layout>
              <c:tx>
                <c:rich>
                  <a:bodyPr rot="0" spcFirstLastPara="1" vertOverflow="ellipsis" vert="horz" wrap="square" lIns="38100" tIns="19050" rIns="38100" bIns="19050" anchor="ctr" anchorCtr="0">
                    <a:noAutofit/>
                  </a:bodyPr>
                  <a:lstStyle/>
                  <a:p>
                    <a:pPr algn="l">
                      <a:defRPr sz="1400" b="1" i="0" u="none" strike="noStrike" kern="1200" baseline="0">
                        <a:solidFill>
                          <a:schemeClr val="lt1"/>
                        </a:solidFill>
                        <a:latin typeface="メイリオ" panose="020B0604030504040204" pitchFamily="50" charset="-128"/>
                        <a:ea typeface="メイリオ" panose="020B0604030504040204" pitchFamily="50" charset="-128"/>
                        <a:cs typeface="+mn-cs"/>
                      </a:defRPr>
                    </a:pPr>
                    <a:r>
                      <a:rPr lang="ja-JP" altLang="en-US" b="1" dirty="0"/>
                      <a:t>感染症</a:t>
                    </a:r>
                  </a:p>
                </c:rich>
              </c:tx>
              <c:spPr>
                <a:noFill/>
                <a:ln>
                  <a:noFill/>
                </a:ln>
                <a:effectLst/>
              </c:spPr>
              <c:txPr>
                <a:bodyPr rot="0" spcFirstLastPara="1" vertOverflow="ellipsis" vert="horz" wrap="square" lIns="38100" tIns="19050" rIns="38100" bIns="19050" anchor="ctr" anchorCtr="0">
                  <a:noAutofit/>
                </a:bodyPr>
                <a:lstStyle/>
                <a:p>
                  <a:pPr algn="l">
                    <a:defRPr sz="1400" b="1" i="0" u="none" strike="noStrike" kern="1200" baseline="0">
                      <a:solidFill>
                        <a:schemeClr val="lt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47807530472470988"/>
                      <c:h val="0.11974336273698544"/>
                    </c:manualLayout>
                  </c15:layout>
                  <c15:showDataLabelsRange val="0"/>
                </c:ext>
                <c:ext xmlns:c16="http://schemas.microsoft.com/office/drawing/2014/chart" uri="{C3380CC4-5D6E-409C-BE32-E72D297353CC}">
                  <c16:uniqueId val="{00000002-A512-4FED-8300-4E538EFFF857}"/>
                </c:ext>
              </c:extLst>
            </c:dLbl>
            <c:dLbl>
              <c:idx val="3"/>
              <c:layout>
                <c:manualLayout>
                  <c:x val="2.1206949772687261E-2"/>
                  <c:y val="1.3616531776764043E-7"/>
                </c:manualLayout>
              </c:layout>
              <c:tx>
                <c:rich>
                  <a:bodyPr rot="0" spcFirstLastPara="1" vertOverflow="ellipsis" vert="horz" wrap="square" lIns="38100" tIns="19050" rIns="38100" bIns="19050" anchor="ctr" anchorCtr="0">
                    <a:noAutofit/>
                  </a:bodyPr>
                  <a:lstStyle/>
                  <a:p>
                    <a:pPr algn="l">
                      <a:defRPr sz="1400" b="1" i="0" u="none" strike="noStrike" kern="1200" baseline="0">
                        <a:solidFill>
                          <a:schemeClr val="lt1"/>
                        </a:solidFill>
                        <a:latin typeface="メイリオ" panose="020B0604030504040204" pitchFamily="50" charset="-128"/>
                        <a:ea typeface="メイリオ" panose="020B0604030504040204" pitchFamily="50" charset="-128"/>
                        <a:cs typeface="+mn-cs"/>
                      </a:defRPr>
                    </a:pPr>
                    <a:r>
                      <a:rPr lang="ja-JP" altLang="en-US" dirty="0"/>
                      <a:t> 取引先の廃業等による売上の減少</a:t>
                    </a:r>
                  </a:p>
                </c:rich>
              </c:tx>
              <c:spPr>
                <a:noFill/>
                <a:ln>
                  <a:noFill/>
                </a:ln>
                <a:effectLst/>
              </c:spPr>
              <c:txPr>
                <a:bodyPr rot="0" spcFirstLastPara="1" vertOverflow="ellipsis" vert="horz" wrap="square" lIns="38100" tIns="19050" rIns="38100" bIns="19050" anchor="ctr" anchorCtr="0">
                  <a:noAutofit/>
                </a:bodyPr>
                <a:lstStyle/>
                <a:p>
                  <a:pPr algn="l">
                    <a:defRPr sz="1400" b="1" i="0" u="none" strike="noStrike" kern="1200" baseline="0">
                      <a:solidFill>
                        <a:schemeClr val="lt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77253888457646458"/>
                      <c:h val="0.12865988545228807"/>
                    </c:manualLayout>
                  </c15:layout>
                  <c15:showDataLabelsRange val="0"/>
                </c:ext>
                <c:ext xmlns:c16="http://schemas.microsoft.com/office/drawing/2014/chart" uri="{C3380CC4-5D6E-409C-BE32-E72D297353CC}">
                  <c16:uniqueId val="{00000003-A512-4FED-8300-4E538EFFF857}"/>
                </c:ext>
              </c:extLst>
            </c:dLbl>
            <c:dLbl>
              <c:idx val="4"/>
              <c:layout>
                <c:manualLayout>
                  <c:x val="-0.31024058035771807"/>
                  <c:y val="0"/>
                </c:manualLayout>
              </c:layout>
              <c:tx>
                <c:rich>
                  <a:bodyPr/>
                  <a:lstStyle/>
                  <a:p>
                    <a:r>
                      <a:rPr lang="ja-JP" altLang="en-US" dirty="0"/>
                      <a:t>自然災害</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512-4FED-8300-4E538EFFF857}"/>
                </c:ext>
              </c:extLst>
            </c:dLbl>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lt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Sheet1!$A$2:$A$6</c:f>
              <c:numCache>
                <c:formatCode>General</c:formatCode>
                <c:ptCount val="5"/>
                <c:pt idx="0">
                  <c:v>20.100000000000001</c:v>
                </c:pt>
                <c:pt idx="1">
                  <c:v>23.2</c:v>
                </c:pt>
                <c:pt idx="2">
                  <c:v>38.4</c:v>
                </c:pt>
                <c:pt idx="3">
                  <c:v>41.8</c:v>
                </c:pt>
                <c:pt idx="4">
                  <c:v>51.8</c:v>
                </c:pt>
              </c:numCache>
            </c:numRef>
          </c:val>
          <c:extLst>
            <c:ext xmlns:c16="http://schemas.microsoft.com/office/drawing/2014/chart" uri="{C3380CC4-5D6E-409C-BE32-E72D297353CC}">
              <c16:uniqueId val="{00000005-A512-4FED-8300-4E538EFFF857}"/>
            </c:ext>
          </c:extLst>
        </c:ser>
        <c:dLbls>
          <c:dLblPos val="ctr"/>
          <c:showLegendKey val="0"/>
          <c:showVal val="1"/>
          <c:showCatName val="0"/>
          <c:showSerName val="0"/>
          <c:showPercent val="0"/>
          <c:showBubbleSize val="0"/>
        </c:dLbls>
        <c:gapWidth val="79"/>
        <c:overlap val="100"/>
        <c:axId val="662427568"/>
        <c:axId val="662434784"/>
      </c:barChart>
      <c:catAx>
        <c:axId val="6624275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2434784"/>
        <c:crosses val="autoZero"/>
        <c:auto val="1"/>
        <c:lblAlgn val="ctr"/>
        <c:lblOffset val="100"/>
        <c:noMultiLvlLbl val="0"/>
      </c:catAx>
      <c:valAx>
        <c:axId val="662434784"/>
        <c:scaling>
          <c:orientation val="minMax"/>
        </c:scaling>
        <c:delete val="1"/>
        <c:axPos val="b"/>
        <c:numFmt formatCode="General" sourceLinked="1"/>
        <c:majorTickMark val="none"/>
        <c:minorTickMark val="none"/>
        <c:tickLblPos val="nextTo"/>
        <c:crossAx val="66242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列1</c:v>
                </c:pt>
              </c:strCache>
            </c:strRef>
          </c:tx>
          <c:spPr>
            <a:solidFill>
              <a:srgbClr val="FF9999"/>
            </a:solidFill>
          </c:spPr>
          <c:dPt>
            <c:idx val="0"/>
            <c:bubble3D val="0"/>
            <c:spPr>
              <a:solidFill>
                <a:srgbClr val="FF9999"/>
              </a:solidFill>
              <a:ln w="19050">
                <a:solidFill>
                  <a:schemeClr val="lt1"/>
                </a:solidFill>
              </a:ln>
              <a:effectLst/>
            </c:spPr>
            <c:extLst>
              <c:ext xmlns:c16="http://schemas.microsoft.com/office/drawing/2014/chart" uri="{C3380CC4-5D6E-409C-BE32-E72D297353CC}">
                <c16:uniqueId val="{00000001-B580-42AE-9285-0F2D0E83296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580-42AE-9285-0F2D0E832967}"/>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B580-42AE-9285-0F2D0E832967}"/>
              </c:ext>
            </c:extLst>
          </c:dPt>
          <c:dPt>
            <c:idx val="3"/>
            <c:bubble3D val="0"/>
            <c:spPr>
              <a:solidFill>
                <a:srgbClr val="FF9999"/>
              </a:solidFill>
              <a:ln w="19050">
                <a:solidFill>
                  <a:schemeClr val="lt1"/>
                </a:solidFill>
              </a:ln>
              <a:effectLst/>
            </c:spPr>
            <c:extLst>
              <c:ext xmlns:c16="http://schemas.microsoft.com/office/drawing/2014/chart" uri="{C3380CC4-5D6E-409C-BE32-E72D297353CC}">
                <c16:uniqueId val="{00000007-B580-42AE-9285-0F2D0E832967}"/>
              </c:ext>
            </c:extLst>
          </c:dPt>
          <c:val>
            <c:numRef>
              <c:f>Sheet1!$A$2:$A$5</c:f>
              <c:numCache>
                <c:formatCode>General</c:formatCode>
                <c:ptCount val="4"/>
                <c:pt idx="0">
                  <c:v>79.5</c:v>
                </c:pt>
                <c:pt idx="1">
                  <c:v>20.5</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8-B580-42AE-9285-0F2D0E8329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66315049226443"/>
          <c:y val="0.14629703165095295"/>
          <c:w val="0.47272573839662441"/>
          <c:h val="0.8064388808977386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EADFD"/>
              </a:solidFill>
              <a:ln w="19050">
                <a:solidFill>
                  <a:schemeClr val="lt1"/>
                </a:solidFill>
              </a:ln>
              <a:effectLst/>
            </c:spPr>
            <c:extLst>
              <c:ext xmlns:c16="http://schemas.microsoft.com/office/drawing/2014/chart" uri="{C3380CC4-5D6E-409C-BE32-E72D297353CC}">
                <c16:uniqueId val="{00000001-08F5-40B7-BB7C-4D68227238DA}"/>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08F5-40B7-BB7C-4D68227238DA}"/>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08F5-40B7-BB7C-4D68227238DA}"/>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08F5-40B7-BB7C-4D68227238DA}"/>
              </c:ext>
            </c:extLst>
          </c:dPt>
          <c:cat>
            <c:multiLvlStrRef>
              <c:f>売上高!$R$4:$S$7</c:f>
              <c:multiLvlStrCache>
                <c:ptCount val="4"/>
                <c:lvl>
                  <c:pt idx="0">
                    <c:v>1,000万超~３億以下</c:v>
                  </c:pt>
                  <c:pt idx="1">
                    <c:v>3億超~10億以下</c:v>
                  </c:pt>
                  <c:pt idx="2">
                    <c:v>1,000万以下</c:v>
                  </c:pt>
                  <c:pt idx="3">
                    <c:v>10億超</c:v>
                  </c:pt>
                </c:lvl>
                <c:lvl>
                  <c:pt idx="0">
                    <c:v>1位</c:v>
                  </c:pt>
                  <c:pt idx="1">
                    <c:v>2位</c:v>
                  </c:pt>
                  <c:pt idx="2">
                    <c:v>3位</c:v>
                  </c:pt>
                  <c:pt idx="3">
                    <c:v>4位</c:v>
                  </c:pt>
                </c:lvl>
              </c:multiLvlStrCache>
            </c:multiLvlStrRef>
          </c:cat>
          <c:val>
            <c:numRef>
              <c:f>売上高!$T$4:$T$7</c:f>
              <c:numCache>
                <c:formatCode>0.0%</c:formatCode>
                <c:ptCount val="4"/>
                <c:pt idx="0">
                  <c:v>0.77956989247311825</c:v>
                </c:pt>
                <c:pt idx="1">
                  <c:v>0.11559139784946236</c:v>
                </c:pt>
                <c:pt idx="2">
                  <c:v>9.1397849462365593E-2</c:v>
                </c:pt>
                <c:pt idx="3">
                  <c:v>1.3440860215053764E-2</c:v>
                </c:pt>
              </c:numCache>
            </c:numRef>
          </c:val>
          <c:extLst>
            <c:ext xmlns:c16="http://schemas.microsoft.com/office/drawing/2014/chart" uri="{C3380CC4-5D6E-409C-BE32-E72D297353CC}">
              <c16:uniqueId val="{00000008-08F5-40B7-BB7C-4D68227238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66315049226443"/>
          <c:y val="0.14629703165095295"/>
          <c:w val="0.47272573839662441"/>
          <c:h val="0.80643888089773863"/>
        </c:manualLayout>
      </c:layout>
      <c:pieChart>
        <c:varyColors val="1"/>
        <c:ser>
          <c:idx val="0"/>
          <c:order val="0"/>
          <c:dPt>
            <c:idx val="0"/>
            <c:bubble3D val="0"/>
            <c:spPr>
              <a:solidFill>
                <a:srgbClr val="0EADFD"/>
              </a:solidFill>
              <a:ln w="19050">
                <a:solidFill>
                  <a:schemeClr val="lt1"/>
                </a:solidFill>
              </a:ln>
              <a:effectLst/>
            </c:spPr>
            <c:extLst>
              <c:ext xmlns:c16="http://schemas.microsoft.com/office/drawing/2014/chart" uri="{C3380CC4-5D6E-409C-BE32-E72D297353CC}">
                <c16:uniqueId val="{00000001-537A-46BF-9FDC-D70F73DC8C1F}"/>
              </c:ext>
            </c:extLst>
          </c:dPt>
          <c:dPt>
            <c:idx val="1"/>
            <c:bubble3D val="0"/>
            <c:spPr>
              <a:solidFill>
                <a:srgbClr val="3B3838"/>
              </a:solidFill>
              <a:ln w="19050">
                <a:solidFill>
                  <a:schemeClr val="lt1"/>
                </a:solidFill>
              </a:ln>
              <a:effectLst/>
            </c:spPr>
            <c:extLst>
              <c:ext xmlns:c16="http://schemas.microsoft.com/office/drawing/2014/chart" uri="{C3380CC4-5D6E-409C-BE32-E72D297353CC}">
                <c16:uniqueId val="{00000003-537A-46BF-9FDC-D70F73DC8C1F}"/>
              </c:ext>
            </c:extLst>
          </c:dPt>
          <c:cat>
            <c:strRef>
              <c:f>新規・更改!$F$4:$F$5</c:f>
              <c:strCache>
                <c:ptCount val="2"/>
                <c:pt idx="0">
                  <c:v>新規</c:v>
                </c:pt>
                <c:pt idx="1">
                  <c:v>更改</c:v>
                </c:pt>
              </c:strCache>
            </c:strRef>
          </c:cat>
          <c:val>
            <c:numRef>
              <c:f>新規・更改!$G$4:$G$5</c:f>
              <c:numCache>
                <c:formatCode>General</c:formatCode>
                <c:ptCount val="2"/>
                <c:pt idx="0">
                  <c:v>310</c:v>
                </c:pt>
                <c:pt idx="1">
                  <c:v>62</c:v>
                </c:pt>
              </c:numCache>
            </c:numRef>
          </c:val>
          <c:extLst>
            <c:ext xmlns:c16="http://schemas.microsoft.com/office/drawing/2014/chart" uri="{C3380CC4-5D6E-409C-BE32-E72D297353CC}">
              <c16:uniqueId val="{00000004-537A-46BF-9FDC-D70F73DC8C1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0.34748</cdr:x>
      <cdr:y>0.5897</cdr:y>
    </cdr:from>
    <cdr:to>
      <cdr:x>0.71083</cdr:x>
      <cdr:y>0.70428</cdr:y>
    </cdr:to>
    <cdr:sp macro="" textlink="">
      <cdr:nvSpPr>
        <cdr:cNvPr id="2" name="テキスト ボックス 4"/>
        <cdr:cNvSpPr txBox="1"/>
      </cdr:nvSpPr>
      <cdr:spPr>
        <a:xfrm xmlns:a="http://schemas.openxmlformats.org/drawingml/2006/main">
          <a:off x="2554654" y="3863735"/>
          <a:ext cx="2671364" cy="75072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kumimoji="1" lang="ja-JP" altLang="en-US" sz="2000" b="1" dirty="0">
              <a:solidFill>
                <a:schemeClr val="bg1"/>
              </a:solidFill>
              <a:latin typeface="+mn-ea"/>
              <a:ea typeface="+mn-ea"/>
            </a:rPr>
            <a:t>新規契約</a:t>
          </a:r>
          <a:endParaRPr kumimoji="1" lang="en-US" altLang="ja-JP" sz="2000" b="1" dirty="0">
            <a:solidFill>
              <a:schemeClr val="bg1"/>
            </a:solidFill>
            <a:latin typeface="+mn-ea"/>
            <a:ea typeface="+mn-ea"/>
          </a:endParaRPr>
        </a:p>
        <a:p xmlns:a="http://schemas.openxmlformats.org/drawingml/2006/main">
          <a:pPr algn="ctr"/>
          <a:r>
            <a:rPr kumimoji="1" lang="en-US" altLang="ja-JP" sz="2000" b="1" dirty="0">
              <a:solidFill>
                <a:schemeClr val="bg1"/>
              </a:solidFill>
              <a:latin typeface="+mn-ea"/>
              <a:ea typeface="+mn-ea"/>
            </a:rPr>
            <a:t>83%</a:t>
          </a:r>
          <a:endParaRPr kumimoji="1" lang="ja-JP" altLang="en-US" sz="2000" b="1" dirty="0">
            <a:solidFill>
              <a:schemeClr val="bg1"/>
            </a:solidFill>
            <a:latin typeface="+mn-ea"/>
            <a:ea typeface="+mn-e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0.34748</cdr:x>
      <cdr:y>0.5897</cdr:y>
    </cdr:from>
    <cdr:to>
      <cdr:x>0.71083</cdr:x>
      <cdr:y>0.70428</cdr:y>
    </cdr:to>
    <cdr:sp macro="" textlink="">
      <cdr:nvSpPr>
        <cdr:cNvPr id="2" name="テキスト ボックス 4"/>
        <cdr:cNvSpPr txBox="1"/>
      </cdr:nvSpPr>
      <cdr:spPr>
        <a:xfrm xmlns:a="http://schemas.openxmlformats.org/drawingml/2006/main">
          <a:off x="2554654" y="3863735"/>
          <a:ext cx="2671364" cy="75072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kumimoji="1" lang="ja-JP" altLang="en-US" sz="2000" b="1" dirty="0">
              <a:solidFill>
                <a:schemeClr val="bg1"/>
              </a:solidFill>
              <a:latin typeface="+mn-ea"/>
              <a:ea typeface="+mn-ea"/>
            </a:rPr>
            <a:t>新規契約</a:t>
          </a:r>
          <a:endParaRPr kumimoji="1" lang="en-US" altLang="ja-JP" sz="2000" b="1" dirty="0">
            <a:solidFill>
              <a:schemeClr val="bg1"/>
            </a:solidFill>
            <a:latin typeface="+mn-ea"/>
            <a:ea typeface="+mn-ea"/>
          </a:endParaRPr>
        </a:p>
        <a:p xmlns:a="http://schemas.openxmlformats.org/drawingml/2006/main">
          <a:pPr algn="ctr"/>
          <a:r>
            <a:rPr kumimoji="1" lang="en-US" altLang="ja-JP" sz="2000" b="1" dirty="0">
              <a:solidFill>
                <a:schemeClr val="bg1"/>
              </a:solidFill>
              <a:latin typeface="+mn-ea"/>
              <a:ea typeface="+mn-ea"/>
            </a:rPr>
            <a:t>83%</a:t>
          </a:r>
          <a:endParaRPr kumimoji="1" lang="ja-JP" altLang="en-US" sz="2000" b="1" dirty="0">
            <a:solidFill>
              <a:schemeClr val="bg1"/>
            </a:solidFill>
            <a:latin typeface="+mn-ea"/>
            <a:ea typeface="+mn-e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4276255" cy="3370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Noto Sans Symbols"/>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5590059" y="1"/>
            <a:ext cx="4276255" cy="337059"/>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200"/>
              <a:buFont typeface="Noto Sans Symbols"/>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90"/>
              </a:spcBef>
              <a:spcAft>
                <a:spcPts val="0"/>
              </a:spcAft>
              <a:buSzPts val="1400"/>
              <a:buNone/>
              <a:defRPr sz="13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390"/>
              </a:spcBef>
              <a:spcAft>
                <a:spcPts val="0"/>
              </a:spcAft>
              <a:buSzPts val="1400"/>
              <a:buNone/>
              <a:defRPr sz="13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390"/>
              </a:spcBef>
              <a:spcAft>
                <a:spcPts val="0"/>
              </a:spcAft>
              <a:buSzPts val="1400"/>
              <a:buNone/>
              <a:defRPr sz="13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390"/>
              </a:spcBef>
              <a:spcAft>
                <a:spcPts val="0"/>
              </a:spcAft>
              <a:buSzPts val="1400"/>
              <a:buNone/>
              <a:defRPr sz="13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390"/>
              </a:spcBef>
              <a:spcAft>
                <a:spcPts val="0"/>
              </a:spcAft>
              <a:buSzPts val="1400"/>
              <a:buNone/>
              <a:defRPr sz="13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398704"/>
            <a:ext cx="4276255" cy="33705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200"/>
              <a:buFont typeface="Noto Sans Symbols"/>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Noto Sans Symbols"/>
              <a:buNone/>
            </a:pPr>
            <a:fld id="{00000000-1234-1234-1234-123412341234}" type="slidenum">
              <a:rPr lang="ja-JP"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Google Shape;72;p1: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None/>
            </a:pPr>
            <a:fld id="{00000000-1234-1234-1234-123412341234}" type="slidenum">
              <a:rPr lang="en-US" altLang="ja-JP"/>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p10: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1400"/>
              <a:t>こちらは、東京商工リサーチが発表した全国の企業倒産件数です。</a:t>
            </a:r>
            <a:endParaRPr sz="1400"/>
          </a:p>
          <a:p>
            <a:pPr marL="0" lvl="0" indent="0" algn="l" rtl="0">
              <a:lnSpc>
                <a:spcPct val="100000"/>
              </a:lnSpc>
              <a:spcBef>
                <a:spcPts val="420"/>
              </a:spcBef>
              <a:spcAft>
                <a:spcPts val="0"/>
              </a:spcAft>
              <a:buNone/>
            </a:pPr>
            <a:r>
              <a:rPr lang="ja-JP" sz="1400">
                <a:latin typeface="Meiryo"/>
                <a:ea typeface="Meiryo"/>
                <a:cs typeface="Meiryo"/>
                <a:sym typeface="Meiryo"/>
              </a:rPr>
              <a:t>今後本格化するゼロゼロ融資の返済に加えて、コロナ禍やロシアのウクライナ侵攻、円高等の影響による燃料・原材料価格の高騰、人材不足が追い打ちをかけており、商工会連合会・商工会さんにおいても会員事業者の相談事業がより重要な支援になるものと考えています。</a:t>
            </a:r>
            <a:endParaRPr sz="1400">
              <a:latin typeface="Meiryo"/>
              <a:ea typeface="Meiryo"/>
              <a:cs typeface="Meiryo"/>
              <a:sym typeface="Meiryo"/>
            </a:endParaRPr>
          </a:p>
          <a:p>
            <a:pPr marL="0" lvl="0" indent="0" algn="l" rtl="0">
              <a:lnSpc>
                <a:spcPct val="100000"/>
              </a:lnSpc>
              <a:spcBef>
                <a:spcPts val="420"/>
              </a:spcBef>
              <a:spcAft>
                <a:spcPts val="0"/>
              </a:spcAft>
              <a:buNone/>
            </a:pPr>
            <a:endParaRPr sz="1400">
              <a:latin typeface="Meiryo"/>
              <a:ea typeface="Meiryo"/>
              <a:cs typeface="Meiryo"/>
              <a:sym typeface="Meiryo"/>
            </a:endParaRPr>
          </a:p>
          <a:p>
            <a:pPr marL="0" lvl="0" indent="0" algn="l" rtl="0">
              <a:lnSpc>
                <a:spcPct val="100000"/>
              </a:lnSpc>
              <a:spcBef>
                <a:spcPts val="420"/>
              </a:spcBef>
              <a:spcAft>
                <a:spcPts val="0"/>
              </a:spcAft>
              <a:buNone/>
            </a:pPr>
            <a:r>
              <a:rPr lang="ja-JP" sz="1400">
                <a:latin typeface="Meiryo"/>
                <a:ea typeface="Meiryo"/>
                <a:cs typeface="Meiryo"/>
                <a:sym typeface="Meiryo"/>
              </a:rPr>
              <a:t>そういった会員事業者の皆さまへの支援にぜひ活用いただきたい新しい特約が販売開始となりました。</a:t>
            </a:r>
            <a:endParaRPr sz="1400"/>
          </a:p>
          <a:p>
            <a:pPr marL="0" lvl="0" indent="0" algn="l" rtl="0">
              <a:spcBef>
                <a:spcPts val="420"/>
              </a:spcBef>
              <a:spcAft>
                <a:spcPts val="0"/>
              </a:spcAft>
              <a:buNone/>
            </a:pPr>
            <a:endParaRPr sz="1400"/>
          </a:p>
        </p:txBody>
      </p:sp>
      <p:sp>
        <p:nvSpPr>
          <p:cNvPr id="200" name="Google Shape;200;p10: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11: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1400"/>
              <a:t>日頃経営指導員の皆さまが行っている経営相談では、小規模事業者、中小事業者の皆さまより様々な相談がよせられているかと存じます。</a:t>
            </a:r>
            <a:endParaRPr sz="1400"/>
          </a:p>
          <a:p>
            <a:pPr marL="0" lvl="0" indent="0" algn="l" rtl="0">
              <a:spcBef>
                <a:spcPts val="420"/>
              </a:spcBef>
              <a:spcAft>
                <a:spcPts val="0"/>
              </a:spcAft>
              <a:buNone/>
            </a:pPr>
            <a:r>
              <a:rPr lang="ja-JP" sz="1400"/>
              <a:t>そのなかでも、取引先が倒産して債権が回収できなかった、資金繰りが苦しい、といったご相談に対し、現状マル経融資や経営セーフティ共済のご案内されていると思います。</a:t>
            </a:r>
            <a:endParaRPr sz="1400"/>
          </a:p>
          <a:p>
            <a:pPr marL="0" lvl="0" indent="0" algn="l" rtl="0">
              <a:spcBef>
                <a:spcPts val="420"/>
              </a:spcBef>
              <a:spcAft>
                <a:spcPts val="0"/>
              </a:spcAft>
              <a:buNone/>
            </a:pPr>
            <a:r>
              <a:rPr lang="ja-JP" sz="1400"/>
              <a:t>ただし、経営セーフティ共済は貸付であり返済義務がある制度です。</a:t>
            </a:r>
            <a:endParaRPr sz="1400"/>
          </a:p>
          <a:p>
            <a:pPr marL="0" lvl="0" indent="0" algn="l" rtl="0">
              <a:spcBef>
                <a:spcPts val="420"/>
              </a:spcBef>
              <a:spcAft>
                <a:spcPts val="0"/>
              </a:spcAft>
              <a:buNone/>
            </a:pPr>
            <a:r>
              <a:rPr lang="ja-JP" sz="1400"/>
              <a:t>倒産防止の補償「取引先倒産・入金遅延補償特約」は、取取引先の倒産事故により被る損害に対して保険金をお支払いし、返済義務はありません。</a:t>
            </a:r>
            <a:endParaRPr sz="1400"/>
          </a:p>
          <a:p>
            <a:pPr marL="0" lvl="0" indent="0" algn="l" rtl="0">
              <a:spcBef>
                <a:spcPts val="420"/>
              </a:spcBef>
              <a:spcAft>
                <a:spcPts val="0"/>
              </a:spcAft>
              <a:buNone/>
            </a:pPr>
            <a:r>
              <a:rPr lang="ja-JP" sz="1400"/>
              <a:t>経営セーフティ共済を補完する制度です。</a:t>
            </a:r>
            <a:endParaRPr/>
          </a:p>
          <a:p>
            <a:pPr marL="0" lvl="0" indent="0" algn="l" rtl="0">
              <a:spcBef>
                <a:spcPts val="420"/>
              </a:spcBef>
              <a:spcAft>
                <a:spcPts val="0"/>
              </a:spcAft>
              <a:buNone/>
            </a:pPr>
            <a:endParaRPr sz="1400"/>
          </a:p>
        </p:txBody>
      </p:sp>
      <p:sp>
        <p:nvSpPr>
          <p:cNvPr id="213" name="Google Shape;213;p11: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5" name="Google Shape;235;p12: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1400"/>
              <a:t>◆倒産防止特約の概要を資料に沿って案内してください。</a:t>
            </a:r>
            <a:endParaRPr sz="1400"/>
          </a:p>
          <a:p>
            <a:pPr marL="0" lvl="0" indent="0" algn="l" rtl="0">
              <a:spcBef>
                <a:spcPts val="420"/>
              </a:spcBef>
              <a:spcAft>
                <a:spcPts val="0"/>
              </a:spcAft>
              <a:buNone/>
            </a:pPr>
            <a:r>
              <a:rPr lang="ja-JP" sz="1400"/>
              <a:t>　 ・無記名・無審査、取引先を包括的にカバーできることを説明してください。</a:t>
            </a:r>
            <a:endParaRPr sz="1400"/>
          </a:p>
          <a:p>
            <a:pPr marL="0" lvl="0" indent="0" algn="l" rtl="0">
              <a:spcBef>
                <a:spcPts val="420"/>
              </a:spcBef>
              <a:spcAft>
                <a:spcPts val="0"/>
              </a:spcAft>
              <a:buNone/>
            </a:pPr>
            <a:r>
              <a:rPr lang="ja-JP" sz="1400"/>
              <a:t>　 ・取引先倒産による倒産を防止する特約、として「入金遅延補償」の説明は簡単に伝えてください。</a:t>
            </a:r>
            <a:endParaRPr sz="1400"/>
          </a:p>
          <a:p>
            <a:pPr marL="0" lvl="0" indent="0" algn="l" rtl="0">
              <a:spcBef>
                <a:spcPts val="420"/>
              </a:spcBef>
              <a:spcAft>
                <a:spcPts val="0"/>
              </a:spcAft>
              <a:buNone/>
            </a:pPr>
            <a:endParaRPr sz="1400"/>
          </a:p>
          <a:p>
            <a:pPr marL="0" lvl="0" indent="0" algn="l" rtl="0">
              <a:lnSpc>
                <a:spcPct val="100000"/>
              </a:lnSpc>
              <a:spcBef>
                <a:spcPts val="420"/>
              </a:spcBef>
              <a:spcAft>
                <a:spcPts val="0"/>
              </a:spcAft>
              <a:buClr>
                <a:schemeClr val="dk1"/>
              </a:buClr>
              <a:buSzPts val="1400"/>
              <a:buFont typeface="Noto Sans Symbols"/>
              <a:buNone/>
            </a:pPr>
            <a:r>
              <a:rPr lang="ja-JP" sz="1400">
                <a:latin typeface="Meiryo"/>
                <a:ea typeface="Meiryo"/>
                <a:cs typeface="Meiryo"/>
                <a:sym typeface="Meiryo"/>
              </a:rPr>
              <a:t>◆経営相談事業に組み入れてもらうために、</a:t>
            </a:r>
            <a:r>
              <a:rPr lang="ja-JP" sz="1400" b="1">
                <a:solidFill>
                  <a:srgbClr val="A50021"/>
                </a:solidFill>
                <a:latin typeface="Meiryo"/>
                <a:ea typeface="Meiryo"/>
                <a:cs typeface="Meiryo"/>
                <a:sym typeface="Meiryo"/>
              </a:rPr>
              <a:t>取引信用保険を連想させる 「債権保全」「与信管理の簡素化</a:t>
            </a:r>
            <a:r>
              <a:rPr lang="ja-JP" sz="1050" b="1" baseline="30000">
                <a:solidFill>
                  <a:srgbClr val="A50021"/>
                </a:solidFill>
                <a:latin typeface="Meiryo"/>
                <a:ea typeface="Meiryo"/>
                <a:cs typeface="Meiryo"/>
                <a:sym typeface="Meiryo"/>
              </a:rPr>
              <a:t>※</a:t>
            </a:r>
            <a:r>
              <a:rPr lang="ja-JP" sz="1400" b="1">
                <a:solidFill>
                  <a:srgbClr val="A50021"/>
                </a:solidFill>
                <a:latin typeface="Meiryo"/>
                <a:ea typeface="Meiryo"/>
                <a:cs typeface="Meiryo"/>
                <a:sym typeface="Meiryo"/>
              </a:rPr>
              <a:t>」といった説明は絶対に行わないようお願いします。</a:t>
            </a:r>
            <a:endParaRPr sz="1400" b="1">
              <a:solidFill>
                <a:srgbClr val="A50021"/>
              </a:solidFill>
              <a:latin typeface="Meiryo"/>
              <a:ea typeface="Meiryo"/>
              <a:cs typeface="Meiryo"/>
              <a:sym typeface="Meiryo"/>
            </a:endParaRPr>
          </a:p>
          <a:p>
            <a:pPr marL="0" lvl="0" indent="0" algn="l" rtl="0">
              <a:lnSpc>
                <a:spcPct val="100000"/>
              </a:lnSpc>
              <a:spcBef>
                <a:spcPts val="0"/>
              </a:spcBef>
              <a:spcAft>
                <a:spcPts val="0"/>
              </a:spcAft>
              <a:buNone/>
            </a:pPr>
            <a:r>
              <a:rPr lang="ja-JP" sz="1400" b="1">
                <a:solidFill>
                  <a:srgbClr val="A50021"/>
                </a:solidFill>
                <a:latin typeface="Meiryo"/>
                <a:ea typeface="Meiryo"/>
                <a:cs typeface="Meiryo"/>
                <a:sym typeface="Meiryo"/>
              </a:rPr>
              <a:t>　 </a:t>
            </a:r>
            <a:r>
              <a:rPr lang="ja-JP" sz="1100">
                <a:solidFill>
                  <a:srgbClr val="000000"/>
                </a:solidFill>
                <a:latin typeface="Meiryo"/>
                <a:ea typeface="Meiryo"/>
                <a:cs typeface="Meiryo"/>
                <a:sym typeface="Meiryo"/>
              </a:rPr>
              <a:t>※商工会連合会・商工会にとって、与信管理は経営者が行うべき仕事であると認識しており、上記は事業者が自助努力で経営を立て直すための対応策として受け取られてしまいます。</a:t>
            </a:r>
            <a:endParaRPr sz="1400" b="1">
              <a:solidFill>
                <a:srgbClr val="A50021"/>
              </a:solidFill>
              <a:latin typeface="Meiryo"/>
              <a:ea typeface="Meiryo"/>
              <a:cs typeface="Meiryo"/>
              <a:sym typeface="Meiryo"/>
            </a:endParaRPr>
          </a:p>
          <a:p>
            <a:pPr marL="0" lvl="0" indent="0" algn="l" rtl="0">
              <a:spcBef>
                <a:spcPts val="420"/>
              </a:spcBef>
              <a:spcAft>
                <a:spcPts val="0"/>
              </a:spcAft>
              <a:buNone/>
            </a:pPr>
            <a:endParaRPr sz="1400"/>
          </a:p>
          <a:p>
            <a:pPr marL="0" lvl="0" indent="0" algn="l" rtl="0">
              <a:spcBef>
                <a:spcPts val="420"/>
              </a:spcBef>
              <a:spcAft>
                <a:spcPts val="0"/>
              </a:spcAft>
              <a:buNone/>
            </a:pPr>
            <a:endParaRPr sz="1400"/>
          </a:p>
        </p:txBody>
      </p:sp>
      <p:sp>
        <p:nvSpPr>
          <p:cNvPr id="236" name="Google Shape;236;p12: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13: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Helvetica Neue"/>
              <a:buNone/>
            </a:pPr>
            <a:r>
              <a:rPr lang="ja-JP" sz="1400"/>
              <a:t>・保険金請求手続きについて説明してください。</a:t>
            </a:r>
            <a:endParaRPr sz="1400"/>
          </a:p>
          <a:p>
            <a:pPr marL="0" lvl="0" indent="0" algn="l" rtl="0">
              <a:spcBef>
                <a:spcPts val="420"/>
              </a:spcBef>
              <a:spcAft>
                <a:spcPts val="0"/>
              </a:spcAft>
              <a:buNone/>
            </a:pPr>
            <a:endParaRPr sz="1400"/>
          </a:p>
        </p:txBody>
      </p:sp>
      <p:sp>
        <p:nvSpPr>
          <p:cNvPr id="268" name="Google Shape;268;p13: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4: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2" name="Google Shape;282;p14: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1400"/>
              <a:t>・保険金請求時に必要な書類について質問が多かったため、必要書類について掲載しています。</a:t>
            </a:r>
            <a:endParaRPr sz="1400"/>
          </a:p>
          <a:p>
            <a:pPr marL="0" lvl="0" indent="0" algn="l" rtl="0">
              <a:spcBef>
                <a:spcPts val="420"/>
              </a:spcBef>
              <a:spcAft>
                <a:spcPts val="0"/>
              </a:spcAft>
              <a:buNone/>
            </a:pPr>
            <a:r>
              <a:rPr lang="ja-JP" sz="1400"/>
              <a:t>　とくに、「債権が確認できる資料」は何を提出すればよいのか、と不安に思う経営指導員がいらっしゃいます。</a:t>
            </a:r>
            <a:endParaRPr sz="1400"/>
          </a:p>
          <a:p>
            <a:pPr marL="0" lvl="0" indent="0" algn="l" rtl="0">
              <a:spcBef>
                <a:spcPts val="420"/>
              </a:spcBef>
              <a:spcAft>
                <a:spcPts val="0"/>
              </a:spcAft>
              <a:buNone/>
            </a:pPr>
            <a:r>
              <a:rPr lang="ja-JP" sz="1400"/>
              <a:t>　支払期日が記載された請求書写しがあれば対応可能ですので、その点説明してください。</a:t>
            </a:r>
            <a:endParaRPr sz="1400"/>
          </a:p>
          <a:p>
            <a:pPr marL="0" lvl="0" indent="0" algn="l" rtl="0">
              <a:spcBef>
                <a:spcPts val="420"/>
              </a:spcBef>
              <a:spcAft>
                <a:spcPts val="0"/>
              </a:spcAft>
              <a:buNone/>
            </a:pPr>
            <a:endParaRPr sz="1400"/>
          </a:p>
        </p:txBody>
      </p:sp>
      <p:sp>
        <p:nvSpPr>
          <p:cNvPr id="283" name="Google Shape;283;p14: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p15: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ja-JP" sz="1400">
                <a:latin typeface="Arial"/>
                <a:ea typeface="Arial"/>
                <a:cs typeface="Arial"/>
                <a:sym typeface="Arial"/>
              </a:rPr>
              <a:t>・保険料は業種と売上高で算出することを説明してください。</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ja-JP" sz="1400">
                <a:latin typeface="Arial"/>
                <a:ea typeface="Arial"/>
                <a:cs typeface="Arial"/>
                <a:sym typeface="Arial"/>
              </a:rPr>
              <a:t>・特約保険料にも団体割引が適用されていること、保険料が割安であることを説明してください。</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Helvetica Neue"/>
              <a:buNone/>
            </a:pPr>
            <a:endParaRPr sz="1400">
              <a:latin typeface="Arial"/>
              <a:ea typeface="Arial"/>
              <a:cs typeface="Arial"/>
              <a:sym typeface="Arial"/>
            </a:endParaRPr>
          </a:p>
        </p:txBody>
      </p:sp>
      <p:sp>
        <p:nvSpPr>
          <p:cNvPr id="294" name="Google Shape;294;p15: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6: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6" name="Google Shape;306;p16: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6: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None/>
            </a:pPr>
            <a:fld id="{00000000-1234-1234-1234-123412341234}" type="slidenum">
              <a:rPr lang="en-US" altLang="ja-JP"/>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7: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4" name="Google Shape;314;p17: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1400"/>
              <a:t>倒産防止特約に加入されている事業者の売上高を確認すると、まさに経営相談に訪れる事業者さまの層であることを伝えてください。</a:t>
            </a:r>
            <a:endParaRPr sz="1400"/>
          </a:p>
          <a:p>
            <a:pPr marL="0" lvl="0" indent="0" algn="l" rtl="0">
              <a:spcBef>
                <a:spcPts val="420"/>
              </a:spcBef>
              <a:spcAft>
                <a:spcPts val="0"/>
              </a:spcAft>
              <a:buNone/>
            </a:pPr>
            <a:r>
              <a:rPr lang="ja-JP" sz="1400"/>
              <a:t>（経営相談に来られる事業者は、小規模・中小事業者が多いと聞いています。）</a:t>
            </a:r>
            <a:endParaRPr sz="1400"/>
          </a:p>
          <a:p>
            <a:pPr marL="0" lvl="0" indent="0" algn="l" rtl="0">
              <a:spcBef>
                <a:spcPts val="420"/>
              </a:spcBef>
              <a:spcAft>
                <a:spcPts val="0"/>
              </a:spcAft>
              <a:buNone/>
            </a:pPr>
            <a:endParaRPr sz="1400"/>
          </a:p>
        </p:txBody>
      </p:sp>
      <p:sp>
        <p:nvSpPr>
          <p:cNvPr id="315" name="Google Shape;315;p17: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8: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1" name="Google Shape;331;p18: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Helvetica Neue"/>
              <a:buNone/>
            </a:pPr>
            <a:endParaRPr sz="1400">
              <a:latin typeface="Arial"/>
              <a:ea typeface="Arial"/>
              <a:cs typeface="Arial"/>
              <a:sym typeface="Arial"/>
            </a:endParaRPr>
          </a:p>
        </p:txBody>
      </p:sp>
      <p:sp>
        <p:nvSpPr>
          <p:cNvPr id="332" name="Google Shape;332;p18: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7" name="Google Shape;347;p19: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Helvetica Neue"/>
              <a:buNone/>
            </a:pPr>
            <a:endParaRPr sz="1400">
              <a:latin typeface="Arial"/>
              <a:ea typeface="Arial"/>
              <a:cs typeface="Arial"/>
              <a:sym typeface="Arial"/>
            </a:endParaRPr>
          </a:p>
        </p:txBody>
      </p:sp>
      <p:sp>
        <p:nvSpPr>
          <p:cNvPr id="348" name="Google Shape;348;p19: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2: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1400">
                <a:latin typeface="Meiryo"/>
                <a:ea typeface="Meiryo"/>
                <a:cs typeface="Meiryo"/>
                <a:sym typeface="Meiryo"/>
              </a:rPr>
              <a:t>記載のとおりお伝えください。</a:t>
            </a:r>
            <a:endParaRPr sz="1400">
              <a:latin typeface="Meiryo"/>
              <a:ea typeface="Meiryo"/>
              <a:cs typeface="Meiryo"/>
              <a:sym typeface="Meiryo"/>
            </a:endParaRPr>
          </a:p>
          <a:p>
            <a:pPr marL="0" lvl="0" indent="0" algn="l" rtl="0">
              <a:spcBef>
                <a:spcPts val="420"/>
              </a:spcBef>
              <a:spcAft>
                <a:spcPts val="0"/>
              </a:spcAft>
              <a:buNone/>
            </a:pPr>
            <a:r>
              <a:rPr lang="ja-JP" sz="1400">
                <a:latin typeface="Meiryo"/>
                <a:ea typeface="Meiryo"/>
                <a:cs typeface="Meiryo"/>
                <a:sym typeface="Meiryo"/>
              </a:rPr>
              <a:t>商工会にとって、「取引先の倒産等に伴う会員事業者の連鎖倒産を防止することは重要な責務」と認識しているので、経営環境が一段と厳しさを増すなかで、小規模・中小事業者にとって「取引先倒産・入金遅延補償特約」が重要なセーフティネットとなることをお伝えください。</a:t>
            </a:r>
            <a:endParaRPr sz="1400">
              <a:latin typeface="Meiryo"/>
              <a:ea typeface="Meiryo"/>
              <a:cs typeface="Meiryo"/>
              <a:sym typeface="Meiryo"/>
            </a:endParaRPr>
          </a:p>
          <a:p>
            <a:pPr marL="0" lvl="0" indent="0" algn="l" rtl="0">
              <a:spcBef>
                <a:spcPts val="420"/>
              </a:spcBef>
              <a:spcAft>
                <a:spcPts val="0"/>
              </a:spcAft>
              <a:buNone/>
            </a:pPr>
            <a:endParaRPr sz="1400">
              <a:latin typeface="Meiryo"/>
              <a:ea typeface="Meiryo"/>
              <a:cs typeface="Meiryo"/>
              <a:sym typeface="Meiryo"/>
            </a:endParaRPr>
          </a:p>
        </p:txBody>
      </p:sp>
      <p:sp>
        <p:nvSpPr>
          <p:cNvPr id="85" name="Google Shape;85;p2: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0" name="Google Shape;360;p20: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ja-JP" sz="1400">
                <a:latin typeface="Arial"/>
                <a:ea typeface="Arial"/>
                <a:cs typeface="Arial"/>
                <a:sym typeface="Arial"/>
              </a:rPr>
              <a:t>◆資料に沿ってご説明をお願いします。</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ja-JP" sz="1400">
                <a:latin typeface="Arial"/>
                <a:ea typeface="Arial"/>
                <a:cs typeface="Arial"/>
                <a:sym typeface="Arial"/>
              </a:rPr>
              <a:t>　※適宜経営指導員の皆さまに説明会を実施することも可能であることを伝えてください。</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Helvetica Neue"/>
              <a:buNone/>
            </a:pPr>
            <a:endParaRPr sz="1400">
              <a:latin typeface="Arial"/>
              <a:ea typeface="Arial"/>
              <a:cs typeface="Arial"/>
              <a:sym typeface="Arial"/>
            </a:endParaRPr>
          </a:p>
        </p:txBody>
      </p:sp>
      <p:sp>
        <p:nvSpPr>
          <p:cNvPr id="361" name="Google Shape;361;p20: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1: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3" name="Google Shape;383;p21: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sz="1200">
                <a:latin typeface="Arial"/>
                <a:ea typeface="Arial"/>
                <a:cs typeface="Arial"/>
                <a:sym typeface="Arial"/>
              </a:rPr>
              <a:t>※商工会によっては、経営指導員が損保制度のニーズ喚起から契約まで対応しないといけないと認識しているところもあります。</a:t>
            </a:r>
            <a:endParaRPr sz="1200">
              <a:latin typeface="Arial"/>
              <a:ea typeface="Arial"/>
              <a:cs typeface="Arial"/>
              <a:sym typeface="Arial"/>
            </a:endParaRPr>
          </a:p>
        </p:txBody>
      </p:sp>
      <p:sp>
        <p:nvSpPr>
          <p:cNvPr id="384" name="Google Shape;384;p21: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None/>
            </a:pPr>
            <a:fld id="{00000000-1234-1234-1234-123412341234}" type="slidenum">
              <a:rPr lang="en-US" altLang="ja-JP"/>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2: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9" name="Google Shape;409;p22: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2: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None/>
            </a:pPr>
            <a:fld id="{00000000-1234-1234-1234-123412341234}" type="slidenum">
              <a:rPr lang="en-US" altLang="ja-JP"/>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 name="Google Shape;92;p3: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Meiryo"/>
              <a:ea typeface="Meiryo"/>
              <a:cs typeface="Meiryo"/>
              <a:sym typeface="Meiryo"/>
            </a:endParaRPr>
          </a:p>
        </p:txBody>
      </p:sp>
      <p:sp>
        <p:nvSpPr>
          <p:cNvPr id="93" name="Google Shape;93;p3: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Google Shape;103;p4: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Meiryo"/>
              <a:ea typeface="Meiryo"/>
              <a:cs typeface="Meiryo"/>
              <a:sym typeface="Meiryo"/>
            </a:endParaRPr>
          </a:p>
        </p:txBody>
      </p:sp>
      <p:sp>
        <p:nvSpPr>
          <p:cNvPr id="104" name="Google Shape;104;p4: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p5: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1400">
                <a:latin typeface="Meiryo"/>
                <a:ea typeface="Meiryo"/>
                <a:cs typeface="Meiryo"/>
                <a:sym typeface="Meiryo"/>
              </a:rPr>
              <a:t>現在展開している主要な全国商工会連合会保険制度は、記載の３制度です。</a:t>
            </a:r>
            <a:endParaRPr sz="1400">
              <a:latin typeface="Meiryo"/>
              <a:ea typeface="Meiryo"/>
              <a:cs typeface="Meiryo"/>
              <a:sym typeface="Meiryo"/>
            </a:endParaRPr>
          </a:p>
          <a:p>
            <a:pPr marL="0" lvl="0" indent="0" algn="l" rtl="0">
              <a:spcBef>
                <a:spcPts val="420"/>
              </a:spcBef>
              <a:spcAft>
                <a:spcPts val="0"/>
              </a:spcAft>
              <a:buNone/>
            </a:pPr>
            <a:endParaRPr sz="1400">
              <a:latin typeface="Meiryo"/>
              <a:ea typeface="Meiryo"/>
              <a:cs typeface="Meiryo"/>
              <a:sym typeface="Meiryo"/>
            </a:endParaRPr>
          </a:p>
          <a:p>
            <a:pPr marL="0" lvl="0" indent="0" algn="l" rtl="0">
              <a:spcBef>
                <a:spcPts val="420"/>
              </a:spcBef>
              <a:spcAft>
                <a:spcPts val="0"/>
              </a:spcAft>
              <a:buNone/>
            </a:pPr>
            <a:r>
              <a:rPr lang="ja-JP" sz="1400">
                <a:latin typeface="Meiryo"/>
                <a:ea typeface="Meiryo"/>
                <a:cs typeface="Meiryo"/>
                <a:sym typeface="Meiryo"/>
              </a:rPr>
              <a:t>◆業務災害補償制度：政府労災の上乗せ補償</a:t>
            </a:r>
            <a:endParaRPr sz="1400">
              <a:latin typeface="Meiryo"/>
              <a:ea typeface="Meiryo"/>
              <a:cs typeface="Meiryo"/>
              <a:sym typeface="Meiryo"/>
            </a:endParaRPr>
          </a:p>
          <a:p>
            <a:pPr marL="0" lvl="0" indent="0" algn="l" rtl="0">
              <a:spcBef>
                <a:spcPts val="420"/>
              </a:spcBef>
              <a:spcAft>
                <a:spcPts val="0"/>
              </a:spcAft>
              <a:buNone/>
            </a:pPr>
            <a:r>
              <a:rPr lang="ja-JP" sz="1400">
                <a:latin typeface="Meiryo"/>
                <a:ea typeface="Meiryo"/>
                <a:cs typeface="Meiryo"/>
                <a:sym typeface="Meiryo"/>
              </a:rPr>
              <a:t>　 展開している制度の中で一番加入者数が多く、普及している制度です。</a:t>
            </a:r>
            <a:endParaRPr sz="1400">
              <a:latin typeface="Meiryo"/>
              <a:ea typeface="Meiryo"/>
              <a:cs typeface="Meiryo"/>
              <a:sym typeface="Meiryo"/>
            </a:endParaRPr>
          </a:p>
          <a:p>
            <a:pPr marL="0" lvl="0" indent="0" algn="l" rtl="0">
              <a:spcBef>
                <a:spcPts val="420"/>
              </a:spcBef>
              <a:spcAft>
                <a:spcPts val="0"/>
              </a:spcAft>
              <a:buNone/>
            </a:pPr>
            <a:endParaRPr sz="1400">
              <a:latin typeface="Meiryo"/>
              <a:ea typeface="Meiryo"/>
              <a:cs typeface="Meiryo"/>
              <a:sym typeface="Meiryo"/>
            </a:endParaRPr>
          </a:p>
          <a:p>
            <a:pPr marL="0" lvl="0" indent="0" algn="l" rtl="0">
              <a:spcBef>
                <a:spcPts val="420"/>
              </a:spcBef>
              <a:spcAft>
                <a:spcPts val="0"/>
              </a:spcAft>
              <a:buNone/>
            </a:pPr>
            <a:r>
              <a:rPr lang="ja-JP" sz="1400">
                <a:latin typeface="Meiryo"/>
                <a:ea typeface="Meiryo"/>
                <a:cs typeface="Meiryo"/>
                <a:sym typeface="Meiryo"/>
              </a:rPr>
              <a:t>◆ビジネス総合保険制度：事業リスクを総合的に補償</a:t>
            </a:r>
            <a:endParaRPr sz="1400">
              <a:latin typeface="Meiryo"/>
              <a:ea typeface="Meiryo"/>
              <a:cs typeface="Meiryo"/>
              <a:sym typeface="Meiryo"/>
            </a:endParaRPr>
          </a:p>
          <a:p>
            <a:pPr marL="0" lvl="0" indent="0" algn="l" rtl="0">
              <a:spcBef>
                <a:spcPts val="420"/>
              </a:spcBef>
              <a:spcAft>
                <a:spcPts val="0"/>
              </a:spcAft>
              <a:buNone/>
            </a:pPr>
            <a:r>
              <a:rPr lang="ja-JP" sz="1400">
                <a:latin typeface="Meiryo"/>
                <a:ea typeface="Meiryo"/>
                <a:cs typeface="Meiryo"/>
                <a:sym typeface="Meiryo"/>
              </a:rPr>
              <a:t>　近年件数が最も伸びている制度です。中小事業者が事業を行っていくなかで、必要な補償をご用意しており、各事業者が必要な補償を選択して加入でいる制度です。</a:t>
            </a:r>
            <a:endParaRPr sz="1400">
              <a:latin typeface="Meiryo"/>
              <a:ea typeface="Meiryo"/>
              <a:cs typeface="Meiryo"/>
              <a:sym typeface="Meiryo"/>
            </a:endParaRPr>
          </a:p>
          <a:p>
            <a:pPr marL="0" lvl="0" indent="0" algn="l" rtl="0">
              <a:spcBef>
                <a:spcPts val="420"/>
              </a:spcBef>
              <a:spcAft>
                <a:spcPts val="0"/>
              </a:spcAft>
              <a:buNone/>
            </a:pPr>
            <a:r>
              <a:rPr lang="ja-JP" sz="1400">
                <a:latin typeface="Meiryo"/>
                <a:ea typeface="Meiryo"/>
                <a:cs typeface="Meiryo"/>
                <a:sym typeface="Meiryo"/>
              </a:rPr>
              <a:t>　その特約の一つとして、2023年7月保険始期より取引先倒産による「倒産防止の補償」を追加しました。</a:t>
            </a:r>
            <a:endParaRPr sz="1400">
              <a:latin typeface="Meiryo"/>
              <a:ea typeface="Meiryo"/>
              <a:cs typeface="Meiryo"/>
              <a:sym typeface="Meiryo"/>
            </a:endParaRPr>
          </a:p>
          <a:p>
            <a:pPr marL="0" lvl="0" indent="0" algn="l" rtl="0">
              <a:spcBef>
                <a:spcPts val="420"/>
              </a:spcBef>
              <a:spcAft>
                <a:spcPts val="0"/>
              </a:spcAft>
              <a:buNone/>
            </a:pPr>
            <a:r>
              <a:rPr lang="ja-JP" sz="1400" b="1" u="sng">
                <a:solidFill>
                  <a:srgbClr val="FF0000"/>
                </a:solidFill>
                <a:latin typeface="Meiryo"/>
                <a:ea typeface="Meiryo"/>
                <a:cs typeface="Meiryo"/>
                <a:sym typeface="Meiryo"/>
              </a:rPr>
              <a:t>　こちらの倒産防止特約は、当社のみの販売で、他保険会社に倒産防止特約は現段階で販売しない方針であると聞いております。</a:t>
            </a:r>
            <a:endParaRPr sz="1400" b="1" u="sng">
              <a:solidFill>
                <a:srgbClr val="FF0000"/>
              </a:solidFill>
              <a:latin typeface="Meiryo"/>
              <a:ea typeface="Meiryo"/>
              <a:cs typeface="Meiryo"/>
              <a:sym typeface="Meiryo"/>
            </a:endParaRPr>
          </a:p>
          <a:p>
            <a:pPr marL="0" lvl="0" indent="0" algn="l" rtl="0">
              <a:spcBef>
                <a:spcPts val="420"/>
              </a:spcBef>
              <a:spcAft>
                <a:spcPts val="0"/>
              </a:spcAft>
              <a:buNone/>
            </a:pPr>
            <a:endParaRPr sz="1400">
              <a:latin typeface="Meiryo"/>
              <a:ea typeface="Meiryo"/>
              <a:cs typeface="Meiryo"/>
              <a:sym typeface="Meiryo"/>
            </a:endParaRPr>
          </a:p>
          <a:p>
            <a:pPr marL="0" lvl="0" indent="0" algn="l" rtl="0">
              <a:spcBef>
                <a:spcPts val="420"/>
              </a:spcBef>
              <a:spcAft>
                <a:spcPts val="0"/>
              </a:spcAft>
              <a:buNone/>
            </a:pPr>
            <a:endParaRPr sz="1400">
              <a:solidFill>
                <a:srgbClr val="FF0000"/>
              </a:solidFill>
              <a:latin typeface="Meiryo"/>
              <a:ea typeface="Meiryo"/>
              <a:cs typeface="Meiryo"/>
              <a:sym typeface="Meiryo"/>
            </a:endParaRPr>
          </a:p>
          <a:p>
            <a:pPr marL="0" lvl="0" indent="0" algn="just" rtl="0">
              <a:lnSpc>
                <a:spcPct val="100000"/>
              </a:lnSpc>
              <a:spcBef>
                <a:spcPts val="420"/>
              </a:spcBef>
              <a:spcAft>
                <a:spcPts val="0"/>
              </a:spcAft>
              <a:buNone/>
            </a:pPr>
            <a:r>
              <a:rPr lang="ja-JP" sz="1400" b="1">
                <a:solidFill>
                  <a:srgbClr val="FF0000"/>
                </a:solidFill>
                <a:latin typeface="Meiryo"/>
                <a:ea typeface="Meiryo"/>
                <a:cs typeface="Meiryo"/>
                <a:sym typeface="Meiryo"/>
              </a:rPr>
              <a:t>＜留意点＞</a:t>
            </a:r>
            <a:endParaRPr sz="1400" b="1">
              <a:solidFill>
                <a:srgbClr val="FF0000"/>
              </a:solidFill>
              <a:latin typeface="Meiryo"/>
              <a:ea typeface="Meiryo"/>
              <a:cs typeface="Meiryo"/>
              <a:sym typeface="Meiryo"/>
            </a:endParaRPr>
          </a:p>
          <a:p>
            <a:pPr marL="0" lvl="0" indent="0" algn="just" rtl="0">
              <a:lnSpc>
                <a:spcPct val="100000"/>
              </a:lnSpc>
              <a:spcBef>
                <a:spcPts val="420"/>
              </a:spcBef>
              <a:spcAft>
                <a:spcPts val="0"/>
              </a:spcAft>
              <a:buNone/>
            </a:pPr>
            <a:r>
              <a:rPr lang="ja-JP" sz="1400">
                <a:solidFill>
                  <a:srgbClr val="FF0000"/>
                </a:solidFill>
                <a:latin typeface="Meiryo"/>
                <a:ea typeface="Meiryo"/>
                <a:cs typeface="Meiryo"/>
                <a:sym typeface="Meiryo"/>
              </a:rPr>
              <a:t>　・団体特性上、損保各社平等に取り扱うこととしていますが、倒産防止特約の取扱は当社一社です。</a:t>
            </a:r>
            <a:endParaRPr sz="1400">
              <a:solidFill>
                <a:srgbClr val="FF0000"/>
              </a:solidFill>
              <a:latin typeface="Meiryo"/>
              <a:ea typeface="Meiryo"/>
              <a:cs typeface="Meiryo"/>
              <a:sym typeface="Meiryo"/>
            </a:endParaRPr>
          </a:p>
          <a:p>
            <a:pPr marL="0" lvl="0" indent="0" algn="just" rtl="0">
              <a:lnSpc>
                <a:spcPct val="100000"/>
              </a:lnSpc>
              <a:spcBef>
                <a:spcPts val="420"/>
              </a:spcBef>
              <a:spcAft>
                <a:spcPts val="0"/>
              </a:spcAft>
              <a:buNone/>
            </a:pPr>
            <a:r>
              <a:rPr lang="ja-JP" sz="1400">
                <a:solidFill>
                  <a:srgbClr val="FF0000"/>
                </a:solidFill>
                <a:latin typeface="Meiryo"/>
                <a:ea typeface="Meiryo"/>
                <a:cs typeface="Meiryo"/>
                <a:sym typeface="Meiryo"/>
              </a:rPr>
              <a:t>　・“</a:t>
            </a:r>
            <a:r>
              <a:rPr lang="ja-JP" sz="1400" b="1">
                <a:solidFill>
                  <a:srgbClr val="FF0000"/>
                </a:solidFill>
                <a:latin typeface="Meiryo"/>
                <a:ea typeface="Meiryo"/>
                <a:cs typeface="Meiryo"/>
                <a:sym typeface="Meiryo"/>
              </a:rPr>
              <a:t>当社のみで販売可能</a:t>
            </a:r>
            <a:r>
              <a:rPr lang="ja-JP" sz="1400">
                <a:solidFill>
                  <a:srgbClr val="FF0000"/>
                </a:solidFill>
                <a:latin typeface="Meiryo"/>
                <a:ea typeface="Meiryo"/>
                <a:cs typeface="Meiryo"/>
                <a:sym typeface="Meiryo"/>
              </a:rPr>
              <a:t>”、“</a:t>
            </a:r>
            <a:r>
              <a:rPr lang="ja-JP" sz="1400" b="1">
                <a:solidFill>
                  <a:srgbClr val="FF0000"/>
                </a:solidFill>
                <a:latin typeface="Meiryo"/>
                <a:ea typeface="Meiryo"/>
                <a:cs typeface="Meiryo"/>
                <a:sym typeface="Meiryo"/>
              </a:rPr>
              <a:t>業界初</a:t>
            </a:r>
            <a:r>
              <a:rPr lang="ja-JP" sz="1400">
                <a:solidFill>
                  <a:srgbClr val="FF0000"/>
                </a:solidFill>
                <a:latin typeface="Meiryo"/>
                <a:ea typeface="Meiryo"/>
                <a:cs typeface="Meiryo"/>
                <a:sym typeface="Meiryo"/>
              </a:rPr>
              <a:t>”といった当社からのアピールは避けてください。</a:t>
            </a:r>
            <a:endParaRPr sz="1400">
              <a:solidFill>
                <a:srgbClr val="FF0000"/>
              </a:solidFill>
              <a:latin typeface="Meiryo"/>
              <a:ea typeface="Meiryo"/>
              <a:cs typeface="Meiryo"/>
              <a:sym typeface="Meiryo"/>
            </a:endParaRPr>
          </a:p>
          <a:p>
            <a:pPr marL="0" lvl="0" indent="0" algn="l" rtl="0">
              <a:spcBef>
                <a:spcPts val="420"/>
              </a:spcBef>
              <a:spcAft>
                <a:spcPts val="0"/>
              </a:spcAft>
              <a:buNone/>
            </a:pPr>
            <a:endParaRPr sz="1400">
              <a:latin typeface="Meiryo"/>
              <a:ea typeface="Meiryo"/>
              <a:cs typeface="Meiryo"/>
              <a:sym typeface="Meiryo"/>
            </a:endParaRPr>
          </a:p>
          <a:p>
            <a:pPr marL="0" lvl="0" indent="0" algn="l" rtl="0">
              <a:spcBef>
                <a:spcPts val="420"/>
              </a:spcBef>
              <a:spcAft>
                <a:spcPts val="0"/>
              </a:spcAft>
              <a:buNone/>
            </a:pPr>
            <a:r>
              <a:rPr lang="ja-JP" sz="1400">
                <a:latin typeface="Meiryo"/>
                <a:ea typeface="Meiryo"/>
                <a:cs typeface="Meiryo"/>
                <a:sym typeface="Meiryo"/>
              </a:rPr>
              <a:t>　</a:t>
            </a:r>
            <a:endParaRPr sz="1400">
              <a:latin typeface="Meiryo"/>
              <a:ea typeface="Meiryo"/>
              <a:cs typeface="Meiryo"/>
              <a:sym typeface="Meiryo"/>
            </a:endParaRPr>
          </a:p>
          <a:p>
            <a:pPr marL="0" lvl="0" indent="0" algn="l" rtl="0">
              <a:spcBef>
                <a:spcPts val="420"/>
              </a:spcBef>
              <a:spcAft>
                <a:spcPts val="0"/>
              </a:spcAft>
              <a:buNone/>
            </a:pPr>
            <a:r>
              <a:rPr lang="ja-JP" sz="1400">
                <a:latin typeface="Meiryo"/>
                <a:ea typeface="Meiryo"/>
                <a:cs typeface="Meiryo"/>
                <a:sym typeface="Meiryo"/>
              </a:rPr>
              <a:t>◆休業補償・長期休業補償制度：病気やケガによる休業時の所得減を補償</a:t>
            </a:r>
            <a:endParaRPr sz="1400">
              <a:latin typeface="Meiryo"/>
              <a:ea typeface="Meiryo"/>
              <a:cs typeface="Meiryo"/>
              <a:sym typeface="Meiryo"/>
            </a:endParaRPr>
          </a:p>
        </p:txBody>
      </p:sp>
      <p:sp>
        <p:nvSpPr>
          <p:cNvPr id="112" name="Google Shape;112;p5: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p6: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None/>
            </a:pPr>
            <a:fld id="{00000000-1234-1234-1234-123412341234}" type="slidenum">
              <a:rPr lang="en-US" altLang="ja-JP"/>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7: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1400">
                <a:latin typeface="MS PGothic"/>
                <a:ea typeface="MS PGothic"/>
                <a:cs typeface="MS PGothic"/>
                <a:sym typeface="MS PGothic"/>
              </a:rPr>
              <a:t>・昨年９月に損保協会が、中小企業の経営者や従業員を対象に実施した調査によると、近年、中小企業を取り巻くリスクが増えてきていると回答した方は79.5％でした。</a:t>
            </a:r>
            <a:endParaRPr sz="1400">
              <a:latin typeface="MS PGothic"/>
              <a:ea typeface="MS PGothic"/>
              <a:cs typeface="MS PGothic"/>
              <a:sym typeface="MS PGothic"/>
            </a:endParaRPr>
          </a:p>
          <a:p>
            <a:pPr marL="0" lvl="0" indent="0" algn="l" rtl="0">
              <a:spcBef>
                <a:spcPts val="420"/>
              </a:spcBef>
              <a:spcAft>
                <a:spcPts val="0"/>
              </a:spcAft>
              <a:buNone/>
            </a:pPr>
            <a:endParaRPr sz="1400"/>
          </a:p>
          <a:p>
            <a:pPr marL="0" lvl="0" indent="0" algn="l" rtl="0">
              <a:spcBef>
                <a:spcPts val="420"/>
              </a:spcBef>
              <a:spcAft>
                <a:spcPts val="0"/>
              </a:spcAft>
              <a:buNone/>
            </a:pPr>
            <a:r>
              <a:rPr lang="ja-JP" sz="1400"/>
              <a:t>・また、事業活動を行う上で考えられるリスクの代表的なものとして、</a:t>
            </a:r>
            <a:endParaRPr sz="1400"/>
          </a:p>
          <a:p>
            <a:pPr marL="0" lvl="0" indent="0" algn="l" rtl="0">
              <a:spcBef>
                <a:spcPts val="420"/>
              </a:spcBef>
              <a:spcAft>
                <a:spcPts val="0"/>
              </a:spcAft>
              <a:buNone/>
            </a:pPr>
            <a:r>
              <a:rPr lang="ja-JP" sz="1400"/>
              <a:t>「自然災害」「取引先の廃業等による売上の減少」「感染症」「情報漏えい・サイバー」</a:t>
            </a:r>
            <a:endParaRPr sz="1400"/>
          </a:p>
          <a:p>
            <a:pPr marL="0" lvl="0" indent="0" algn="l" rtl="0">
              <a:spcBef>
                <a:spcPts val="420"/>
              </a:spcBef>
              <a:spcAft>
                <a:spcPts val="0"/>
              </a:spcAft>
              <a:buNone/>
            </a:pPr>
            <a:r>
              <a:rPr lang="ja-JP" sz="1400"/>
              <a:t>があげられました。</a:t>
            </a:r>
            <a:endParaRPr sz="1400"/>
          </a:p>
          <a:p>
            <a:pPr marL="0" lvl="0" indent="0" algn="l" rtl="0">
              <a:spcBef>
                <a:spcPts val="420"/>
              </a:spcBef>
              <a:spcAft>
                <a:spcPts val="0"/>
              </a:spcAft>
              <a:buNone/>
            </a:pPr>
            <a:r>
              <a:rPr lang="ja-JP" sz="1400"/>
              <a:t>これらのリスク全てがビジネス総合保険で備えることが可能です。</a:t>
            </a:r>
            <a:endParaRPr sz="1400"/>
          </a:p>
          <a:p>
            <a:pPr marL="0" lvl="0" indent="0" algn="l" rtl="0">
              <a:spcBef>
                <a:spcPts val="420"/>
              </a:spcBef>
              <a:spcAft>
                <a:spcPts val="0"/>
              </a:spcAft>
              <a:buNone/>
            </a:pPr>
            <a:endParaRPr sz="1400"/>
          </a:p>
          <a:p>
            <a:pPr marL="0" marR="0" lvl="0" indent="0" algn="l" rtl="0">
              <a:lnSpc>
                <a:spcPct val="100000"/>
              </a:lnSpc>
              <a:spcBef>
                <a:spcPts val="0"/>
              </a:spcBef>
              <a:spcAft>
                <a:spcPts val="0"/>
              </a:spcAft>
              <a:buClr>
                <a:schemeClr val="dk1"/>
              </a:buClr>
              <a:buSzPts val="1400"/>
              <a:buFont typeface="Helvetica Neue"/>
              <a:buNone/>
            </a:pPr>
            <a:r>
              <a:rPr lang="ja-JP" sz="1400"/>
              <a:t>・取引先の廃業、倒産の背景には、物価高騰、経営者の高齢化と後継者不足など様々な経営環境が要因としてありますが、</a:t>
            </a:r>
            <a:r>
              <a:rPr lang="ja-JP" sz="1400" b="0" i="0">
                <a:solidFill>
                  <a:schemeClr val="dk1"/>
                </a:solidFill>
                <a:latin typeface="Helvetica Neue"/>
                <a:ea typeface="Helvetica Neue"/>
                <a:cs typeface="Helvetica Neue"/>
                <a:sym typeface="Helvetica Neue"/>
              </a:rPr>
              <a:t>民間ゼロゼロ融資の返済開始時期は、2023年7月～2024年4月に集中すると言われております。</a:t>
            </a:r>
            <a:endParaRPr sz="1400" b="0" i="0">
              <a:solidFill>
                <a:schemeClr val="dk1"/>
              </a:solidFill>
              <a:latin typeface="Helvetica Neue"/>
              <a:ea typeface="Helvetica Neue"/>
              <a:cs typeface="Helvetica Neue"/>
              <a:sym typeface="Helvetica Neue"/>
            </a:endParaRPr>
          </a:p>
          <a:p>
            <a:pPr marL="0" lvl="0" indent="0" algn="l" rtl="0">
              <a:spcBef>
                <a:spcPts val="420"/>
              </a:spcBef>
              <a:spcAft>
                <a:spcPts val="0"/>
              </a:spcAft>
              <a:buNone/>
            </a:pPr>
            <a:r>
              <a:rPr lang="ja-JP" sz="1400"/>
              <a:t>（次のページ）</a:t>
            </a:r>
            <a:endParaRPr sz="1400"/>
          </a:p>
        </p:txBody>
      </p:sp>
      <p:sp>
        <p:nvSpPr>
          <p:cNvPr id="152" name="Google Shape;152;p7: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4" name="Google Shape;174;p8: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1400" b="0" i="0">
                <a:solidFill>
                  <a:schemeClr val="dk1"/>
                </a:solidFill>
                <a:latin typeface="Helvetica Neue"/>
                <a:ea typeface="Helvetica Neue"/>
                <a:cs typeface="Helvetica Neue"/>
                <a:sym typeface="Helvetica Neue"/>
              </a:rPr>
              <a:t>東京商工会議所さまのアンケート調査結果から、新型コロナウイルス関連融資の返済状況を示したデータです。</a:t>
            </a:r>
            <a:endParaRPr sz="1400" b="0" i="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400"/>
              <a:buFont typeface="Helvetica Neue"/>
              <a:buNone/>
            </a:pPr>
            <a:r>
              <a:rPr lang="ja-JP" sz="1400"/>
              <a:t>約定通りに返済ができている事業者様もいらっしゃいますが、赤字の事業者のうち約２割は借り換えにより据え置きを延長した、と回答されています。</a:t>
            </a:r>
            <a:endParaRPr sz="1400"/>
          </a:p>
        </p:txBody>
      </p:sp>
      <p:sp>
        <p:nvSpPr>
          <p:cNvPr id="175" name="Google Shape;175;p8: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3071813" y="504825"/>
            <a:ext cx="3729037"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7" name="Google Shape;187;p9:notes"/>
          <p:cNvSpPr txBox="1">
            <a:spLocks noGrp="1"/>
          </p:cNvSpPr>
          <p:nvPr>
            <p:ph type="body" idx="1"/>
          </p:nvPr>
        </p:nvSpPr>
        <p:spPr>
          <a:xfrm>
            <a:off x="1316129" y="3199352"/>
            <a:ext cx="7234056" cy="30313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1400"/>
              <a:t>また、新型コロナウイルス関連融資の現在の返済状況で「据置期間中」と回答した事業者は、今後の返済見通しについて、</a:t>
            </a:r>
            <a:endParaRPr sz="1400"/>
          </a:p>
          <a:p>
            <a:pPr marL="0" lvl="0" indent="0" algn="l" rtl="0">
              <a:spcBef>
                <a:spcPts val="420"/>
              </a:spcBef>
              <a:spcAft>
                <a:spcPts val="0"/>
              </a:spcAft>
              <a:buNone/>
            </a:pPr>
            <a:r>
              <a:rPr lang="ja-JP" sz="1400"/>
              <a:t>・「約定通り返済可能」と回答した割合は半数以下にとどまり、</a:t>
            </a:r>
            <a:endParaRPr sz="1400"/>
          </a:p>
          <a:p>
            <a:pPr marL="0" lvl="0" indent="0" algn="l" rtl="0">
              <a:spcBef>
                <a:spcPts val="420"/>
              </a:spcBef>
              <a:spcAft>
                <a:spcPts val="0"/>
              </a:spcAft>
              <a:buNone/>
            </a:pPr>
            <a:r>
              <a:rPr lang="ja-JP" sz="1400"/>
              <a:t>・ 「借り換えにより、据置期間の延長等をする予定」が 37.3％となっています。</a:t>
            </a:r>
            <a:endParaRPr sz="1400"/>
          </a:p>
          <a:p>
            <a:pPr marL="0" lvl="0" indent="0" algn="l" rtl="0">
              <a:spcBef>
                <a:spcPts val="420"/>
              </a:spcBef>
              <a:spcAft>
                <a:spcPts val="0"/>
              </a:spcAft>
              <a:buNone/>
            </a:pPr>
            <a:r>
              <a:rPr lang="ja-JP" sz="1400"/>
              <a:t>今後の返済開始時には、約定通り返済ができない企業の増加が懸念されており、ますます取引先の倒産リスクも高まるものと思われます。</a:t>
            </a:r>
            <a:endParaRPr sz="1400"/>
          </a:p>
        </p:txBody>
      </p:sp>
      <p:sp>
        <p:nvSpPr>
          <p:cNvPr id="188" name="Google Shape;188;p9:notes"/>
          <p:cNvSpPr txBox="1">
            <a:spLocks noGrp="1"/>
          </p:cNvSpPr>
          <p:nvPr>
            <p:ph type="sldNum" idx="12"/>
          </p:nvPr>
        </p:nvSpPr>
        <p:spPr>
          <a:xfrm>
            <a:off x="5590059" y="6398704"/>
            <a:ext cx="4276255" cy="33705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Helvetica Neue"/>
              <a:buNone/>
            </a:pPr>
            <a:fld id="{00000000-1234-1234-1234-123412341234}" type="slidenum">
              <a:rPr lang="en-US" altLang="ja-JP"/>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タイトル スライド">
  <p:cSld name="1_タイトル スライド">
    <p:spTree>
      <p:nvGrpSpPr>
        <p:cNvPr id="1" name="Shape 14"/>
        <p:cNvGrpSpPr/>
        <p:nvPr/>
      </p:nvGrpSpPr>
      <p:grpSpPr>
        <a:xfrm>
          <a:off x="0" y="0"/>
          <a:ext cx="0" cy="0"/>
          <a:chOff x="0" y="0"/>
          <a:chExt cx="0" cy="0"/>
        </a:xfrm>
      </p:grpSpPr>
      <p:pic>
        <p:nvPicPr>
          <p:cNvPr id="15" name="Google Shape;15;p24"/>
          <p:cNvPicPr preferRelativeResize="0"/>
          <p:nvPr/>
        </p:nvPicPr>
        <p:blipFill rotWithShape="1">
          <a:blip r:embed="rId2">
            <a:alphaModFix/>
          </a:blip>
          <a:srcRect/>
          <a:stretch/>
        </p:blipFill>
        <p:spPr>
          <a:xfrm>
            <a:off x="767368" y="6999138"/>
            <a:ext cx="10413723" cy="222334"/>
          </a:xfrm>
          <a:prstGeom prst="rect">
            <a:avLst/>
          </a:prstGeom>
          <a:noFill/>
          <a:ln>
            <a:noFill/>
          </a:ln>
        </p:spPr>
      </p:pic>
      <p:sp>
        <p:nvSpPr>
          <p:cNvPr id="16" name="Google Shape;16;p24"/>
          <p:cNvSpPr txBox="1">
            <a:spLocks noGrp="1"/>
          </p:cNvSpPr>
          <p:nvPr>
            <p:ph type="body" idx="1"/>
          </p:nvPr>
        </p:nvSpPr>
        <p:spPr>
          <a:xfrm>
            <a:off x="1453570" y="5987447"/>
            <a:ext cx="8258087" cy="242251"/>
          </a:xfrm>
          <a:prstGeom prst="rect">
            <a:avLst/>
          </a:prstGeom>
          <a:noFill/>
          <a:ln>
            <a:noFill/>
          </a:ln>
        </p:spPr>
        <p:txBody>
          <a:bodyPr spcFirstLastPara="1" wrap="square" lIns="0" tIns="0" rIns="0" bIns="0" anchor="t" anchorCtr="0">
            <a:noAutofit/>
          </a:bodyPr>
          <a:lstStyle>
            <a:lvl1pPr marL="457200" lvl="0" indent="-228600" algn="ctr">
              <a:spcBef>
                <a:spcPts val="321"/>
              </a:spcBef>
              <a:spcAft>
                <a:spcPts val="0"/>
              </a:spcAft>
              <a:buSzPts val="1400"/>
              <a:buNone/>
              <a:defRPr sz="1603"/>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17" name="Google Shape;17;p24"/>
          <p:cNvSpPr txBox="1">
            <a:spLocks noGrp="1"/>
          </p:cNvSpPr>
          <p:nvPr>
            <p:ph type="ctrTitle"/>
          </p:nvPr>
        </p:nvSpPr>
        <p:spPr>
          <a:xfrm>
            <a:off x="1823278" y="2590425"/>
            <a:ext cx="7518670" cy="11910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2831" b="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body" idx="2"/>
          </p:nvPr>
        </p:nvSpPr>
        <p:spPr>
          <a:xfrm>
            <a:off x="1453570" y="5195360"/>
            <a:ext cx="8258087" cy="242251"/>
          </a:xfrm>
          <a:prstGeom prst="rect">
            <a:avLst/>
          </a:prstGeom>
          <a:noFill/>
          <a:ln>
            <a:noFill/>
          </a:ln>
        </p:spPr>
        <p:txBody>
          <a:bodyPr spcFirstLastPara="1" wrap="square" lIns="0" tIns="0" rIns="0" bIns="0" anchor="t" anchorCtr="0">
            <a:noAutofit/>
          </a:bodyPr>
          <a:lstStyle>
            <a:lvl1pPr marL="457200" lvl="0" indent="-228600" algn="ctr">
              <a:spcBef>
                <a:spcPts val="302"/>
              </a:spcBef>
              <a:spcAft>
                <a:spcPts val="0"/>
              </a:spcAft>
              <a:buSzPts val="1400"/>
              <a:buNone/>
              <a:defRPr sz="1510"/>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
        <p:nvSpPr>
          <p:cNvPr id="19" name="Google Shape;19;p24"/>
          <p:cNvSpPr txBox="1">
            <a:spLocks noGrp="1"/>
          </p:cNvSpPr>
          <p:nvPr>
            <p:ph type="body" idx="3"/>
          </p:nvPr>
        </p:nvSpPr>
        <p:spPr>
          <a:xfrm>
            <a:off x="766905" y="951905"/>
            <a:ext cx="4557699" cy="360040"/>
          </a:xfrm>
          <a:prstGeom prst="rect">
            <a:avLst/>
          </a:prstGeom>
          <a:noFill/>
          <a:ln>
            <a:noFill/>
          </a:ln>
        </p:spPr>
        <p:txBody>
          <a:bodyPr spcFirstLastPara="1" wrap="square" lIns="0" tIns="0" rIns="0" bIns="0" anchor="t" anchorCtr="0">
            <a:noAutofit/>
          </a:bodyPr>
          <a:lstStyle>
            <a:lvl1pPr marL="457200" lvl="0" indent="-228600" algn="l">
              <a:spcBef>
                <a:spcPts val="321"/>
              </a:spcBef>
              <a:spcAft>
                <a:spcPts val="0"/>
              </a:spcAft>
              <a:buSzPts val="1400"/>
              <a:buNone/>
              <a:defRPr sz="1603" u="sng"/>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pic>
        <p:nvPicPr>
          <p:cNvPr id="20" name="Google Shape;20;p24"/>
          <p:cNvPicPr preferRelativeResize="0"/>
          <p:nvPr/>
        </p:nvPicPr>
        <p:blipFill rotWithShape="1">
          <a:blip r:embed="rId3">
            <a:alphaModFix/>
          </a:blip>
          <a:srcRect/>
          <a:stretch/>
        </p:blipFill>
        <p:spPr>
          <a:xfrm>
            <a:off x="3848671" y="5502424"/>
            <a:ext cx="3631277" cy="477300"/>
          </a:xfrm>
          <a:prstGeom prst="rect">
            <a:avLst/>
          </a:prstGeom>
          <a:noFill/>
          <a:ln>
            <a:noFill/>
          </a:ln>
        </p:spPr>
      </p:pic>
      <p:sp>
        <p:nvSpPr>
          <p:cNvPr id="21" name="Google Shape;21;p24"/>
          <p:cNvSpPr txBox="1"/>
          <p:nvPr/>
        </p:nvSpPr>
        <p:spPr>
          <a:xfrm>
            <a:off x="-1" y="7289721"/>
            <a:ext cx="11161713" cy="284693"/>
          </a:xfrm>
          <a:prstGeom prst="rect">
            <a:avLst/>
          </a:prstGeom>
          <a:noFill/>
          <a:ln>
            <a:noFill/>
          </a:ln>
        </p:spPr>
        <p:txBody>
          <a:bodyPr spcFirstLastPara="1" wrap="square" lIns="91425" tIns="45700" rIns="91425" bIns="45700" anchor="t" anchorCtr="0">
            <a:spAutoFit/>
          </a:bodyPr>
          <a:lstStyle/>
          <a:p>
            <a:pPr marL="0" marR="0" lvl="0" indent="0" algn="ctr" rtl="0">
              <a:lnSpc>
                <a:spcPct val="156576"/>
              </a:lnSpc>
              <a:spcBef>
                <a:spcPts val="0"/>
              </a:spcBef>
              <a:spcAft>
                <a:spcPts val="0"/>
              </a:spcAft>
              <a:buNone/>
            </a:pPr>
            <a:r>
              <a:rPr lang="ja-JP" sz="958" b="0" i="0" u="none" strike="noStrike" cap="none">
                <a:solidFill>
                  <a:srgbClr val="757983"/>
                </a:solidFill>
                <a:latin typeface="MS PGothic"/>
                <a:ea typeface="MS PGothic"/>
                <a:cs typeface="MS PGothic"/>
                <a:sym typeface="MS PGothic"/>
              </a:rPr>
              <a:t>© 2023 Sompo Japan Insurance Inc. All Rights Reserved.</a:t>
            </a:r>
            <a:endParaRPr sz="958" b="0" i="0" u="none" strike="noStrike" cap="none">
              <a:solidFill>
                <a:srgbClr val="757983"/>
              </a:solidFill>
              <a:latin typeface="MS PGothic"/>
              <a:ea typeface="MS PGothic"/>
              <a:cs typeface="MS PGothic"/>
              <a:sym typeface="MS P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タイトル スライド">
  <p:cSld name="1_タイトル スライド">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2">
            <a:alphaModFix/>
          </a:blip>
          <a:srcRect/>
          <a:stretch/>
        </p:blipFill>
        <p:spPr>
          <a:xfrm>
            <a:off x="767545" y="6999288"/>
            <a:ext cx="10414062" cy="222250"/>
          </a:xfrm>
          <a:prstGeom prst="rect">
            <a:avLst/>
          </a:prstGeom>
          <a:noFill/>
          <a:ln>
            <a:noFill/>
          </a:ln>
        </p:spPr>
      </p:pic>
      <p:sp>
        <p:nvSpPr>
          <p:cNvPr id="58" name="Google Shape;58;p37"/>
          <p:cNvSpPr txBox="1"/>
          <p:nvPr/>
        </p:nvSpPr>
        <p:spPr>
          <a:xfrm>
            <a:off x="2498248" y="6589714"/>
            <a:ext cx="6158586" cy="284693"/>
          </a:xfrm>
          <a:prstGeom prst="rect">
            <a:avLst/>
          </a:prstGeom>
          <a:noFill/>
          <a:ln>
            <a:noFill/>
          </a:ln>
        </p:spPr>
        <p:txBody>
          <a:bodyPr spcFirstLastPara="1" wrap="square" lIns="91425" tIns="45700" rIns="91425" bIns="45700" anchor="t" anchorCtr="0">
            <a:spAutoFit/>
          </a:bodyPr>
          <a:lstStyle/>
          <a:p>
            <a:pPr marL="0" marR="0" lvl="0" indent="0" algn="ctr" rtl="0">
              <a:lnSpc>
                <a:spcPct val="198675"/>
              </a:lnSpc>
              <a:spcBef>
                <a:spcPts val="0"/>
              </a:spcBef>
              <a:spcAft>
                <a:spcPts val="0"/>
              </a:spcAft>
              <a:buNone/>
            </a:pPr>
            <a:r>
              <a:rPr lang="ja-JP" sz="755">
                <a:solidFill>
                  <a:srgbClr val="757983"/>
                </a:solidFill>
                <a:latin typeface="MS PGothic"/>
                <a:ea typeface="MS PGothic"/>
                <a:cs typeface="MS PGothic"/>
                <a:sym typeface="MS PGothic"/>
              </a:rPr>
              <a:t>© 2019 Sompo Japan Insurance Inc. All Rights Reserved.</a:t>
            </a:r>
            <a:endParaRPr sz="755">
              <a:solidFill>
                <a:srgbClr val="757983"/>
              </a:solidFill>
              <a:latin typeface="MS PGothic"/>
              <a:ea typeface="MS PGothic"/>
              <a:cs typeface="MS PGothic"/>
              <a:sym typeface="MS PGothic"/>
            </a:endParaRPr>
          </a:p>
        </p:txBody>
      </p:sp>
      <p:sp>
        <p:nvSpPr>
          <p:cNvPr id="59" name="Google Shape;59;p37"/>
          <p:cNvSpPr txBox="1">
            <a:spLocks noGrp="1"/>
          </p:cNvSpPr>
          <p:nvPr>
            <p:ph type="body" idx="1"/>
          </p:nvPr>
        </p:nvSpPr>
        <p:spPr>
          <a:xfrm>
            <a:off x="1453569" y="5987447"/>
            <a:ext cx="8258087" cy="242251"/>
          </a:xfrm>
          <a:prstGeom prst="rect">
            <a:avLst/>
          </a:prstGeom>
          <a:noFill/>
          <a:ln>
            <a:noFill/>
          </a:ln>
        </p:spPr>
        <p:txBody>
          <a:bodyPr spcFirstLastPara="1" wrap="square" lIns="91425" tIns="45700" rIns="91425" bIns="45700" anchor="t" anchorCtr="0">
            <a:noAutofit/>
          </a:bodyPr>
          <a:lstStyle>
            <a:lvl1pPr marL="457200" marR="0" lvl="0" indent="-330454" algn="ctr" rtl="0">
              <a:spcBef>
                <a:spcPts val="321"/>
              </a:spcBef>
              <a:spcAft>
                <a:spcPts val="0"/>
              </a:spcAft>
              <a:buClr>
                <a:schemeClr val="dk1"/>
              </a:buClr>
              <a:buSzPts val="1604"/>
              <a:buFont typeface="Arial"/>
              <a:buChar char="•"/>
              <a:defRPr sz="1604" b="0" i="0" u="none" strike="noStrike" cap="none">
                <a:solidFill>
                  <a:schemeClr val="dk1"/>
                </a:solidFill>
                <a:latin typeface="Calibri"/>
                <a:ea typeface="Calibri"/>
                <a:cs typeface="Calibri"/>
                <a:sym typeface="Calibri"/>
              </a:defRPr>
            </a:lvl1pPr>
            <a:lvl2pPr marL="914400" marR="0" lvl="1" indent="-408305" algn="l" rtl="0">
              <a:spcBef>
                <a:spcPts val="566"/>
              </a:spcBef>
              <a:spcAft>
                <a:spcPts val="0"/>
              </a:spcAft>
              <a:buClr>
                <a:schemeClr val="dk1"/>
              </a:buClr>
              <a:buSzPts val="2830"/>
              <a:buFont typeface="Arial"/>
              <a:buChar char="–"/>
              <a:defRPr sz="2830" b="0" i="0" u="none" strike="noStrike" cap="none">
                <a:solidFill>
                  <a:schemeClr val="dk1"/>
                </a:solidFill>
                <a:latin typeface="Calibri"/>
                <a:ea typeface="Calibri"/>
                <a:cs typeface="Calibri"/>
                <a:sym typeface="Calibri"/>
              </a:defRPr>
            </a:lvl2pPr>
            <a:lvl3pPr marL="1371600" marR="0" lvl="2" indent="-384365" algn="l" rtl="0">
              <a:spcBef>
                <a:spcPts val="491"/>
              </a:spcBef>
              <a:spcAft>
                <a:spcPts val="0"/>
              </a:spcAft>
              <a:buClr>
                <a:schemeClr val="dk1"/>
              </a:buClr>
              <a:buSzPts val="2453"/>
              <a:buFont typeface="Arial"/>
              <a:buChar char="•"/>
              <a:defRPr sz="2453" b="0" i="0" u="none" strike="noStrike" cap="none">
                <a:solidFill>
                  <a:schemeClr val="dk1"/>
                </a:solidFill>
                <a:latin typeface="Calibri"/>
                <a:ea typeface="Calibri"/>
                <a:cs typeface="Calibri"/>
                <a:sym typeface="Calibri"/>
              </a:defRPr>
            </a:lvl3pPr>
            <a:lvl4pPr marL="1828800" marR="0" lvl="3" indent="-360425"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4pPr>
            <a:lvl5pPr marL="2286000" marR="0" lvl="4"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5pPr>
            <a:lvl6pPr marL="2743200" marR="0" lvl="5"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6pPr>
            <a:lvl7pPr marL="3200400" marR="0" lvl="6"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7pPr>
            <a:lvl8pPr marL="3657600" marR="0" lvl="7"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8pPr>
            <a:lvl9pPr marL="4114800" marR="0" lvl="8"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9pPr>
          </a:lstStyle>
          <a:p>
            <a:endParaRPr/>
          </a:p>
        </p:txBody>
      </p:sp>
      <p:sp>
        <p:nvSpPr>
          <p:cNvPr id="60" name="Google Shape;60;p37"/>
          <p:cNvSpPr txBox="1">
            <a:spLocks noGrp="1"/>
          </p:cNvSpPr>
          <p:nvPr>
            <p:ph type="ctrTitle"/>
          </p:nvPr>
        </p:nvSpPr>
        <p:spPr>
          <a:xfrm>
            <a:off x="1823277" y="2590425"/>
            <a:ext cx="7518670" cy="1191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83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9pPr>
          </a:lstStyle>
          <a:p>
            <a:endParaRPr/>
          </a:p>
        </p:txBody>
      </p:sp>
      <p:sp>
        <p:nvSpPr>
          <p:cNvPr id="61" name="Google Shape;61;p37"/>
          <p:cNvSpPr txBox="1">
            <a:spLocks noGrp="1"/>
          </p:cNvSpPr>
          <p:nvPr>
            <p:ph type="body" idx="2"/>
          </p:nvPr>
        </p:nvSpPr>
        <p:spPr>
          <a:xfrm>
            <a:off x="1453569" y="5195359"/>
            <a:ext cx="8258087" cy="242251"/>
          </a:xfrm>
          <a:prstGeom prst="rect">
            <a:avLst/>
          </a:prstGeom>
          <a:noFill/>
          <a:ln>
            <a:noFill/>
          </a:ln>
        </p:spPr>
        <p:txBody>
          <a:bodyPr spcFirstLastPara="1" wrap="square" lIns="91425" tIns="45700" rIns="91425" bIns="45700" anchor="t" anchorCtr="0">
            <a:noAutofit/>
          </a:bodyPr>
          <a:lstStyle>
            <a:lvl1pPr marL="457200" marR="0" lvl="0" indent="-324421" algn="ctr" rtl="0">
              <a:spcBef>
                <a:spcPts val="302"/>
              </a:spcBef>
              <a:spcAft>
                <a:spcPts val="0"/>
              </a:spcAft>
              <a:buClr>
                <a:schemeClr val="dk1"/>
              </a:buClr>
              <a:buSzPts val="1509"/>
              <a:buFont typeface="Arial"/>
              <a:buChar char="•"/>
              <a:defRPr sz="1509" b="0" i="0" u="none" strike="noStrike" cap="none">
                <a:solidFill>
                  <a:schemeClr val="dk1"/>
                </a:solidFill>
                <a:latin typeface="Calibri"/>
                <a:ea typeface="Calibri"/>
                <a:cs typeface="Calibri"/>
                <a:sym typeface="Calibri"/>
              </a:defRPr>
            </a:lvl1pPr>
            <a:lvl2pPr marL="914400" marR="0" lvl="1" indent="-408305" algn="l" rtl="0">
              <a:spcBef>
                <a:spcPts val="566"/>
              </a:spcBef>
              <a:spcAft>
                <a:spcPts val="0"/>
              </a:spcAft>
              <a:buClr>
                <a:schemeClr val="dk1"/>
              </a:buClr>
              <a:buSzPts val="2830"/>
              <a:buFont typeface="Arial"/>
              <a:buChar char="–"/>
              <a:defRPr sz="2830" b="0" i="0" u="none" strike="noStrike" cap="none">
                <a:solidFill>
                  <a:schemeClr val="dk1"/>
                </a:solidFill>
                <a:latin typeface="Calibri"/>
                <a:ea typeface="Calibri"/>
                <a:cs typeface="Calibri"/>
                <a:sym typeface="Calibri"/>
              </a:defRPr>
            </a:lvl2pPr>
            <a:lvl3pPr marL="1371600" marR="0" lvl="2" indent="-384365" algn="l" rtl="0">
              <a:spcBef>
                <a:spcPts val="491"/>
              </a:spcBef>
              <a:spcAft>
                <a:spcPts val="0"/>
              </a:spcAft>
              <a:buClr>
                <a:schemeClr val="dk1"/>
              </a:buClr>
              <a:buSzPts val="2453"/>
              <a:buFont typeface="Arial"/>
              <a:buChar char="•"/>
              <a:defRPr sz="2453" b="0" i="0" u="none" strike="noStrike" cap="none">
                <a:solidFill>
                  <a:schemeClr val="dk1"/>
                </a:solidFill>
                <a:latin typeface="Calibri"/>
                <a:ea typeface="Calibri"/>
                <a:cs typeface="Calibri"/>
                <a:sym typeface="Calibri"/>
              </a:defRPr>
            </a:lvl3pPr>
            <a:lvl4pPr marL="1828800" marR="0" lvl="3" indent="-360425"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4pPr>
            <a:lvl5pPr marL="2286000" marR="0" lvl="4"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5pPr>
            <a:lvl6pPr marL="2743200" marR="0" lvl="5"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6pPr>
            <a:lvl7pPr marL="3200400" marR="0" lvl="6"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7pPr>
            <a:lvl8pPr marL="3657600" marR="0" lvl="7"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8pPr>
            <a:lvl9pPr marL="4114800" marR="0" lvl="8"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body" idx="3"/>
          </p:nvPr>
        </p:nvSpPr>
        <p:spPr>
          <a:xfrm>
            <a:off x="766905" y="951905"/>
            <a:ext cx="4557699" cy="360040"/>
          </a:xfrm>
          <a:prstGeom prst="rect">
            <a:avLst/>
          </a:prstGeom>
          <a:noFill/>
          <a:ln>
            <a:noFill/>
          </a:ln>
        </p:spPr>
        <p:txBody>
          <a:bodyPr spcFirstLastPara="1" wrap="square" lIns="91425" tIns="45700" rIns="91425" bIns="45700" anchor="t" anchorCtr="0">
            <a:noAutofit/>
          </a:bodyPr>
          <a:lstStyle>
            <a:lvl1pPr marL="457200" marR="0" lvl="0" indent="-330454" algn="l" rtl="0">
              <a:spcBef>
                <a:spcPts val="321"/>
              </a:spcBef>
              <a:spcAft>
                <a:spcPts val="0"/>
              </a:spcAft>
              <a:buClr>
                <a:schemeClr val="dk1"/>
              </a:buClr>
              <a:buSzPts val="1604"/>
              <a:buFont typeface="Arial"/>
              <a:buChar char="•"/>
              <a:defRPr sz="1604" b="0" i="0" u="sng" strike="noStrike" cap="none">
                <a:solidFill>
                  <a:schemeClr val="dk1"/>
                </a:solidFill>
                <a:latin typeface="Calibri"/>
                <a:ea typeface="Calibri"/>
                <a:cs typeface="Calibri"/>
                <a:sym typeface="Calibri"/>
              </a:defRPr>
            </a:lvl1pPr>
            <a:lvl2pPr marL="914400" marR="0" lvl="1" indent="-408305" algn="l" rtl="0">
              <a:spcBef>
                <a:spcPts val="566"/>
              </a:spcBef>
              <a:spcAft>
                <a:spcPts val="0"/>
              </a:spcAft>
              <a:buClr>
                <a:schemeClr val="dk1"/>
              </a:buClr>
              <a:buSzPts val="2830"/>
              <a:buFont typeface="Arial"/>
              <a:buChar char="–"/>
              <a:defRPr sz="2830" b="0" i="0" u="none" strike="noStrike" cap="none">
                <a:solidFill>
                  <a:schemeClr val="dk1"/>
                </a:solidFill>
                <a:latin typeface="Calibri"/>
                <a:ea typeface="Calibri"/>
                <a:cs typeface="Calibri"/>
                <a:sym typeface="Calibri"/>
              </a:defRPr>
            </a:lvl2pPr>
            <a:lvl3pPr marL="1371600" marR="0" lvl="2" indent="-384365" algn="l" rtl="0">
              <a:spcBef>
                <a:spcPts val="491"/>
              </a:spcBef>
              <a:spcAft>
                <a:spcPts val="0"/>
              </a:spcAft>
              <a:buClr>
                <a:schemeClr val="dk1"/>
              </a:buClr>
              <a:buSzPts val="2453"/>
              <a:buFont typeface="Arial"/>
              <a:buChar char="•"/>
              <a:defRPr sz="2453" b="0" i="0" u="none" strike="noStrike" cap="none">
                <a:solidFill>
                  <a:schemeClr val="dk1"/>
                </a:solidFill>
                <a:latin typeface="Calibri"/>
                <a:ea typeface="Calibri"/>
                <a:cs typeface="Calibri"/>
                <a:sym typeface="Calibri"/>
              </a:defRPr>
            </a:lvl3pPr>
            <a:lvl4pPr marL="1828800" marR="0" lvl="3" indent="-360425"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4pPr>
            <a:lvl5pPr marL="2286000" marR="0" lvl="4"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5pPr>
            <a:lvl6pPr marL="2743200" marR="0" lvl="5"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6pPr>
            <a:lvl7pPr marL="3200400" marR="0" lvl="6"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7pPr>
            <a:lvl8pPr marL="3657600" marR="0" lvl="7"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8pPr>
            <a:lvl9pPr marL="4114800" marR="0" lvl="8"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9pPr>
          </a:lstStyle>
          <a:p>
            <a:endParaRPr/>
          </a:p>
        </p:txBody>
      </p:sp>
      <p:pic>
        <p:nvPicPr>
          <p:cNvPr id="63" name="Google Shape;63;p37"/>
          <p:cNvPicPr preferRelativeResize="0"/>
          <p:nvPr/>
        </p:nvPicPr>
        <p:blipFill rotWithShape="1">
          <a:blip r:embed="rId3">
            <a:alphaModFix/>
          </a:blip>
          <a:srcRect/>
          <a:stretch/>
        </p:blipFill>
        <p:spPr>
          <a:xfrm>
            <a:off x="4023012" y="5494992"/>
            <a:ext cx="3109060" cy="435254"/>
          </a:xfrm>
          <a:prstGeom prst="rect">
            <a:avLst/>
          </a:prstGeom>
          <a:noFill/>
          <a:ln>
            <a:noFill/>
          </a:ln>
        </p:spPr>
      </p:pic>
      <p:pic>
        <p:nvPicPr>
          <p:cNvPr id="64" name="Google Shape;64;p37"/>
          <p:cNvPicPr preferRelativeResize="0"/>
          <p:nvPr/>
        </p:nvPicPr>
        <p:blipFill rotWithShape="1">
          <a:blip r:embed="rId4">
            <a:alphaModFix/>
          </a:blip>
          <a:srcRect/>
          <a:stretch/>
        </p:blipFill>
        <p:spPr>
          <a:xfrm>
            <a:off x="7623852" y="593344"/>
            <a:ext cx="2896309" cy="752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タイトルとコンテンツ">
  <p:cSld name="タイトルとコンテンツ">
    <p:spTree>
      <p:nvGrpSpPr>
        <p:cNvPr id="1" name="Shape 65"/>
        <p:cNvGrpSpPr/>
        <p:nvPr/>
      </p:nvGrpSpPr>
      <p:grpSpPr>
        <a:xfrm>
          <a:off x="0" y="0"/>
          <a:ext cx="0" cy="0"/>
          <a:chOff x="0" y="0"/>
          <a:chExt cx="0" cy="0"/>
        </a:xfrm>
      </p:grpSpPr>
      <p:sp>
        <p:nvSpPr>
          <p:cNvPr id="66" name="Google Shape;66;p38"/>
          <p:cNvSpPr/>
          <p:nvPr/>
        </p:nvSpPr>
        <p:spPr>
          <a:xfrm>
            <a:off x="0" y="0"/>
            <a:ext cx="11161713" cy="431800"/>
          </a:xfrm>
          <a:prstGeom prst="rect">
            <a:avLst/>
          </a:prstGeom>
          <a:noFill/>
          <a:ln>
            <a:noFill/>
          </a:ln>
        </p:spPr>
        <p:txBody>
          <a:bodyPr spcFirstLastPara="1" wrap="square" lIns="91425" tIns="45700" rIns="91425" bIns="45700" anchor="ctr" anchorCtr="0">
            <a:noAutofit/>
          </a:bodyPr>
          <a:lstStyle/>
          <a:p>
            <a:pPr marL="0" marR="0" lvl="0" indent="0" algn="ctr" rtl="0">
              <a:lnSpc>
                <a:spcPct val="59665"/>
              </a:lnSpc>
              <a:spcBef>
                <a:spcPts val="0"/>
              </a:spcBef>
              <a:spcAft>
                <a:spcPts val="0"/>
              </a:spcAft>
              <a:buNone/>
            </a:pPr>
            <a:endParaRPr sz="2514">
              <a:solidFill>
                <a:schemeClr val="lt1"/>
              </a:solidFill>
              <a:latin typeface="Verdana"/>
              <a:ea typeface="Verdana"/>
              <a:cs typeface="Verdana"/>
              <a:sym typeface="Verdana"/>
            </a:endParaRPr>
          </a:p>
        </p:txBody>
      </p:sp>
      <p:pic>
        <p:nvPicPr>
          <p:cNvPr id="67" name="Google Shape;67;p38"/>
          <p:cNvPicPr preferRelativeResize="0"/>
          <p:nvPr/>
        </p:nvPicPr>
        <p:blipFill rotWithShape="1">
          <a:blip r:embed="rId2">
            <a:alphaModFix/>
          </a:blip>
          <a:srcRect/>
          <a:stretch/>
        </p:blipFill>
        <p:spPr>
          <a:xfrm>
            <a:off x="767545" y="357578"/>
            <a:ext cx="10414062" cy="134053"/>
          </a:xfrm>
          <a:prstGeom prst="rect">
            <a:avLst/>
          </a:prstGeom>
          <a:noFill/>
          <a:ln>
            <a:noFill/>
          </a:ln>
        </p:spPr>
      </p:pic>
      <p:sp>
        <p:nvSpPr>
          <p:cNvPr id="68" name="Google Shape;68;p38"/>
          <p:cNvSpPr txBox="1">
            <a:spLocks noGrp="1"/>
          </p:cNvSpPr>
          <p:nvPr>
            <p:ph type="body" idx="1"/>
          </p:nvPr>
        </p:nvSpPr>
        <p:spPr>
          <a:xfrm>
            <a:off x="752624" y="1526258"/>
            <a:ext cx="9661438" cy="5673055"/>
          </a:xfrm>
          <a:prstGeom prst="rect">
            <a:avLst/>
          </a:prstGeom>
          <a:noFill/>
          <a:ln>
            <a:noFill/>
          </a:ln>
        </p:spPr>
        <p:txBody>
          <a:bodyPr spcFirstLastPara="1" wrap="square" lIns="91425" tIns="45700" rIns="91425" bIns="45700" anchor="t" anchorCtr="0">
            <a:noAutofit/>
          </a:bodyPr>
          <a:lstStyle>
            <a:lvl1pPr marL="457200" marR="0" lvl="0" indent="-438277" algn="l" rtl="0">
              <a:spcBef>
                <a:spcPts val="660"/>
              </a:spcBef>
              <a:spcAft>
                <a:spcPts val="0"/>
              </a:spcAft>
              <a:buClr>
                <a:schemeClr val="dk1"/>
              </a:buClr>
              <a:buSzPts val="3302"/>
              <a:buFont typeface="Arial"/>
              <a:buChar char="•"/>
              <a:defRPr sz="3302" b="0" i="0" u="none" strike="noStrike" cap="none">
                <a:solidFill>
                  <a:schemeClr val="dk1"/>
                </a:solidFill>
                <a:latin typeface="Calibri"/>
                <a:ea typeface="Calibri"/>
                <a:cs typeface="Calibri"/>
                <a:sym typeface="Calibri"/>
              </a:defRPr>
            </a:lvl1pPr>
            <a:lvl2pPr marL="914400" marR="0" lvl="1" indent="-408305" algn="l" rtl="0">
              <a:spcBef>
                <a:spcPts val="566"/>
              </a:spcBef>
              <a:spcAft>
                <a:spcPts val="0"/>
              </a:spcAft>
              <a:buClr>
                <a:schemeClr val="dk1"/>
              </a:buClr>
              <a:buSzPts val="2830"/>
              <a:buFont typeface="Arial"/>
              <a:buChar char="–"/>
              <a:defRPr sz="2830" b="0" i="0" u="none" strike="noStrike" cap="none">
                <a:solidFill>
                  <a:schemeClr val="dk1"/>
                </a:solidFill>
                <a:latin typeface="Calibri"/>
                <a:ea typeface="Calibri"/>
                <a:cs typeface="Calibri"/>
                <a:sym typeface="Calibri"/>
              </a:defRPr>
            </a:lvl2pPr>
            <a:lvl3pPr marL="1371600" marR="0" lvl="2" indent="-384365" algn="l" rtl="0">
              <a:spcBef>
                <a:spcPts val="491"/>
              </a:spcBef>
              <a:spcAft>
                <a:spcPts val="0"/>
              </a:spcAft>
              <a:buClr>
                <a:schemeClr val="dk1"/>
              </a:buClr>
              <a:buSzPts val="2453"/>
              <a:buFont typeface="Arial"/>
              <a:buChar char="•"/>
              <a:defRPr sz="2453" b="0" i="0" u="none" strike="noStrike" cap="none">
                <a:solidFill>
                  <a:schemeClr val="dk1"/>
                </a:solidFill>
                <a:latin typeface="Calibri"/>
                <a:ea typeface="Calibri"/>
                <a:cs typeface="Calibri"/>
                <a:sym typeface="Calibri"/>
              </a:defRPr>
            </a:lvl3pPr>
            <a:lvl4pPr marL="1828800" marR="0" lvl="3" indent="-360425"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4pPr>
            <a:lvl5pPr marL="2286000" marR="0" lvl="4"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5pPr>
            <a:lvl6pPr marL="2743200" marR="0" lvl="5"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6pPr>
            <a:lvl7pPr marL="3200400" marR="0" lvl="6"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7pPr>
            <a:lvl8pPr marL="3657600" marR="0" lvl="7"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8pPr>
            <a:lvl9pPr marL="4114800" marR="0" lvl="8" indent="-360426" algn="l" rtl="0">
              <a:spcBef>
                <a:spcPts val="415"/>
              </a:spcBef>
              <a:spcAft>
                <a:spcPts val="0"/>
              </a:spcAft>
              <a:buClr>
                <a:schemeClr val="dk1"/>
              </a:buClr>
              <a:buSzPts val="2076"/>
              <a:buFont typeface="Arial"/>
              <a:buChar char="•"/>
              <a:defRPr sz="2076"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title"/>
          </p:nvPr>
        </p:nvSpPr>
        <p:spPr>
          <a:xfrm>
            <a:off x="752625" y="541339"/>
            <a:ext cx="7517952" cy="3778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528"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23"/>
        <p:cNvGrpSpPr/>
        <p:nvPr/>
      </p:nvGrpSpPr>
      <p:grpSpPr>
        <a:xfrm>
          <a:off x="0" y="0"/>
          <a:ext cx="0" cy="0"/>
          <a:chOff x="0" y="0"/>
          <a:chExt cx="0" cy="0"/>
        </a:xfrm>
      </p:grpSpPr>
      <p:sp>
        <p:nvSpPr>
          <p:cNvPr id="24" name="Google Shape;24;p26"/>
          <p:cNvSpPr txBox="1">
            <a:spLocks noGrp="1"/>
          </p:cNvSpPr>
          <p:nvPr>
            <p:ph type="ctrTitle"/>
          </p:nvPr>
        </p:nvSpPr>
        <p:spPr>
          <a:xfrm>
            <a:off x="837129" y="1237717"/>
            <a:ext cx="9487456" cy="2632992"/>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6617"/>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subTitle" idx="1"/>
          </p:nvPr>
        </p:nvSpPr>
        <p:spPr>
          <a:xfrm>
            <a:off x="1395214" y="3972247"/>
            <a:ext cx="8371285" cy="1825938"/>
          </a:xfrm>
          <a:prstGeom prst="rect">
            <a:avLst/>
          </a:prstGeom>
          <a:noFill/>
          <a:ln>
            <a:noFill/>
          </a:ln>
        </p:spPr>
        <p:txBody>
          <a:bodyPr spcFirstLastPara="1" wrap="square" lIns="0" tIns="0" rIns="0" bIns="0" anchor="t" anchorCtr="0">
            <a:noAutofit/>
          </a:bodyPr>
          <a:lstStyle>
            <a:lvl1pPr lvl="0" algn="ctr">
              <a:spcBef>
                <a:spcPts val="529"/>
              </a:spcBef>
              <a:spcAft>
                <a:spcPts val="0"/>
              </a:spcAft>
              <a:buClr>
                <a:schemeClr val="dk1"/>
              </a:buClr>
              <a:buSzPts val="2647"/>
              <a:buFont typeface="Arial"/>
              <a:buNone/>
              <a:defRPr sz="2647"/>
            </a:lvl1pPr>
            <a:lvl2pPr lvl="1" algn="ctr">
              <a:spcBef>
                <a:spcPts val="441"/>
              </a:spcBef>
              <a:spcAft>
                <a:spcPts val="0"/>
              </a:spcAft>
              <a:buClr>
                <a:schemeClr val="dk1"/>
              </a:buClr>
              <a:buSzPts val="2206"/>
              <a:buFont typeface="Arial"/>
              <a:buNone/>
              <a:defRPr sz="2206"/>
            </a:lvl2pPr>
            <a:lvl3pPr lvl="2" algn="ctr">
              <a:spcBef>
                <a:spcPts val="397"/>
              </a:spcBef>
              <a:spcAft>
                <a:spcPts val="0"/>
              </a:spcAft>
              <a:buClr>
                <a:schemeClr val="dk1"/>
              </a:buClr>
              <a:buSzPts val="1985"/>
              <a:buFont typeface="Arial"/>
              <a:buNone/>
              <a:defRPr sz="1985"/>
            </a:lvl3pPr>
            <a:lvl4pPr lvl="3" algn="ctr">
              <a:spcBef>
                <a:spcPts val="353"/>
              </a:spcBef>
              <a:spcAft>
                <a:spcPts val="0"/>
              </a:spcAft>
              <a:buClr>
                <a:schemeClr val="dk1"/>
              </a:buClr>
              <a:buSzPts val="1764"/>
              <a:buFont typeface="Arial"/>
              <a:buNone/>
              <a:defRPr sz="1764"/>
            </a:lvl4pPr>
            <a:lvl5pPr lvl="4" algn="ctr">
              <a:spcBef>
                <a:spcPts val="353"/>
              </a:spcBef>
              <a:spcAft>
                <a:spcPts val="0"/>
              </a:spcAft>
              <a:buClr>
                <a:schemeClr val="dk1"/>
              </a:buClr>
              <a:buSzPts val="1764"/>
              <a:buFont typeface="Arial"/>
              <a:buNone/>
              <a:defRPr sz="1764"/>
            </a:lvl5pPr>
            <a:lvl6pPr lvl="5" algn="ctr">
              <a:spcBef>
                <a:spcPts val="353"/>
              </a:spcBef>
              <a:spcAft>
                <a:spcPts val="0"/>
              </a:spcAft>
              <a:buClr>
                <a:schemeClr val="dk1"/>
              </a:buClr>
              <a:buSzPts val="1764"/>
              <a:buFont typeface="Arial"/>
              <a:buNone/>
              <a:defRPr sz="1764"/>
            </a:lvl6pPr>
            <a:lvl7pPr lvl="6" algn="ctr">
              <a:spcBef>
                <a:spcPts val="353"/>
              </a:spcBef>
              <a:spcAft>
                <a:spcPts val="0"/>
              </a:spcAft>
              <a:buClr>
                <a:schemeClr val="dk1"/>
              </a:buClr>
              <a:buSzPts val="1764"/>
              <a:buFont typeface="Arial"/>
              <a:buNone/>
              <a:defRPr sz="1764"/>
            </a:lvl7pPr>
            <a:lvl8pPr lvl="7" algn="ctr">
              <a:spcBef>
                <a:spcPts val="353"/>
              </a:spcBef>
              <a:spcAft>
                <a:spcPts val="0"/>
              </a:spcAft>
              <a:buClr>
                <a:schemeClr val="dk1"/>
              </a:buClr>
              <a:buSzPts val="1764"/>
              <a:buFont typeface="Arial"/>
              <a:buNone/>
              <a:defRPr sz="1764"/>
            </a:lvl8pPr>
            <a:lvl9pPr lvl="8" algn="ctr">
              <a:spcBef>
                <a:spcPts val="353"/>
              </a:spcBef>
              <a:spcAft>
                <a:spcPts val="0"/>
              </a:spcAft>
              <a:buClr>
                <a:schemeClr val="dk1"/>
              </a:buClr>
              <a:buSzPts val="1764"/>
              <a:buFont typeface="Arial"/>
              <a:buNone/>
              <a:defRPr sz="1764"/>
            </a:lvl9pPr>
          </a:lstStyle>
          <a:p>
            <a:endParaRPr/>
          </a:p>
        </p:txBody>
      </p:sp>
      <p:sp>
        <p:nvSpPr>
          <p:cNvPr id="26" name="Google Shape;26;p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500">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9pPr>
          </a:lstStyle>
          <a:p>
            <a:endParaRPr/>
          </a:p>
        </p:txBody>
      </p:sp>
      <p:sp>
        <p:nvSpPr>
          <p:cNvPr id="27" name="Google Shape;27;p2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500">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5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00" b="0" i="0" u="none" strike="noStrike" cap="none">
                <a:solidFill>
                  <a:schemeClr val="dk1"/>
                </a:solidFill>
                <a:latin typeface="Verdana"/>
                <a:ea typeface="Verdana"/>
                <a:cs typeface="Verdana"/>
                <a:sym typeface="Verdana"/>
              </a:defRPr>
            </a:lvl9pPr>
          </a:lstStyle>
          <a:p>
            <a:endParaRPr/>
          </a:p>
        </p:txBody>
      </p:sp>
      <p:sp>
        <p:nvSpPr>
          <p:cNvPr id="28" name="Google Shape;28;p26"/>
          <p:cNvSpPr txBox="1">
            <a:spLocks noGrp="1"/>
          </p:cNvSpPr>
          <p:nvPr>
            <p:ph type="sldNum" idx="12"/>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lvl1pPr marL="0" marR="0" lvl="0" indent="0" algn="r">
              <a:lnSpc>
                <a:spcPct val="125000"/>
              </a:lnSpc>
              <a:spcBef>
                <a:spcPts val="0"/>
              </a:spcBef>
              <a:spcAft>
                <a:spcPts val="0"/>
              </a:spcAft>
              <a:buNone/>
              <a:defRPr sz="1200">
                <a:solidFill>
                  <a:srgbClr val="888888"/>
                </a:solidFill>
                <a:latin typeface="Verdana"/>
                <a:ea typeface="Verdana"/>
                <a:cs typeface="Verdana"/>
                <a:sym typeface="Verdana"/>
              </a:defRPr>
            </a:lvl1pPr>
            <a:lvl2pPr marL="0" marR="0" lvl="1" indent="0" algn="r">
              <a:lnSpc>
                <a:spcPct val="125000"/>
              </a:lnSpc>
              <a:spcBef>
                <a:spcPts val="0"/>
              </a:spcBef>
              <a:spcAft>
                <a:spcPts val="0"/>
              </a:spcAft>
              <a:buNone/>
              <a:defRPr sz="1200">
                <a:solidFill>
                  <a:srgbClr val="888888"/>
                </a:solidFill>
                <a:latin typeface="Verdana"/>
                <a:ea typeface="Verdana"/>
                <a:cs typeface="Verdana"/>
                <a:sym typeface="Verdana"/>
              </a:defRPr>
            </a:lvl2pPr>
            <a:lvl3pPr marL="0" marR="0" lvl="2" indent="0" algn="r">
              <a:lnSpc>
                <a:spcPct val="125000"/>
              </a:lnSpc>
              <a:spcBef>
                <a:spcPts val="0"/>
              </a:spcBef>
              <a:spcAft>
                <a:spcPts val="0"/>
              </a:spcAft>
              <a:buNone/>
              <a:defRPr sz="1200">
                <a:solidFill>
                  <a:srgbClr val="888888"/>
                </a:solidFill>
                <a:latin typeface="Verdana"/>
                <a:ea typeface="Verdana"/>
                <a:cs typeface="Verdana"/>
                <a:sym typeface="Verdana"/>
              </a:defRPr>
            </a:lvl3pPr>
            <a:lvl4pPr marL="0" marR="0" lvl="3" indent="0" algn="r">
              <a:lnSpc>
                <a:spcPct val="125000"/>
              </a:lnSpc>
              <a:spcBef>
                <a:spcPts val="0"/>
              </a:spcBef>
              <a:spcAft>
                <a:spcPts val="0"/>
              </a:spcAft>
              <a:buNone/>
              <a:defRPr sz="1200">
                <a:solidFill>
                  <a:srgbClr val="888888"/>
                </a:solidFill>
                <a:latin typeface="Verdana"/>
                <a:ea typeface="Verdana"/>
                <a:cs typeface="Verdana"/>
                <a:sym typeface="Verdana"/>
              </a:defRPr>
            </a:lvl4pPr>
            <a:lvl5pPr marL="0" marR="0" lvl="4" indent="0" algn="r">
              <a:lnSpc>
                <a:spcPct val="125000"/>
              </a:lnSpc>
              <a:spcBef>
                <a:spcPts val="0"/>
              </a:spcBef>
              <a:spcAft>
                <a:spcPts val="0"/>
              </a:spcAft>
              <a:buNone/>
              <a:defRPr sz="1200">
                <a:solidFill>
                  <a:srgbClr val="888888"/>
                </a:solidFill>
                <a:latin typeface="Verdana"/>
                <a:ea typeface="Verdana"/>
                <a:cs typeface="Verdana"/>
                <a:sym typeface="Verdana"/>
              </a:defRPr>
            </a:lvl5pPr>
            <a:lvl6pPr marL="0" marR="0" lvl="5" indent="0" algn="r">
              <a:lnSpc>
                <a:spcPct val="125000"/>
              </a:lnSpc>
              <a:spcBef>
                <a:spcPts val="0"/>
              </a:spcBef>
              <a:spcAft>
                <a:spcPts val="0"/>
              </a:spcAft>
              <a:buNone/>
              <a:defRPr sz="1200">
                <a:solidFill>
                  <a:srgbClr val="888888"/>
                </a:solidFill>
                <a:latin typeface="Verdana"/>
                <a:ea typeface="Verdana"/>
                <a:cs typeface="Verdana"/>
                <a:sym typeface="Verdana"/>
              </a:defRPr>
            </a:lvl6pPr>
            <a:lvl7pPr marL="0" marR="0" lvl="6" indent="0" algn="r">
              <a:lnSpc>
                <a:spcPct val="125000"/>
              </a:lnSpc>
              <a:spcBef>
                <a:spcPts val="0"/>
              </a:spcBef>
              <a:spcAft>
                <a:spcPts val="0"/>
              </a:spcAft>
              <a:buNone/>
              <a:defRPr sz="1200">
                <a:solidFill>
                  <a:srgbClr val="888888"/>
                </a:solidFill>
                <a:latin typeface="Verdana"/>
                <a:ea typeface="Verdana"/>
                <a:cs typeface="Verdana"/>
                <a:sym typeface="Verdana"/>
              </a:defRPr>
            </a:lvl7pPr>
            <a:lvl8pPr marL="0" marR="0" lvl="7" indent="0" algn="r">
              <a:lnSpc>
                <a:spcPct val="125000"/>
              </a:lnSpc>
              <a:spcBef>
                <a:spcPts val="0"/>
              </a:spcBef>
              <a:spcAft>
                <a:spcPts val="0"/>
              </a:spcAft>
              <a:buNone/>
              <a:defRPr sz="1200">
                <a:solidFill>
                  <a:srgbClr val="888888"/>
                </a:solidFill>
                <a:latin typeface="Verdana"/>
                <a:ea typeface="Verdana"/>
                <a:cs typeface="Verdana"/>
                <a:sym typeface="Verdana"/>
              </a:defRPr>
            </a:lvl8pPr>
            <a:lvl9pPr marL="0" marR="0" lvl="8" indent="0" algn="r">
              <a:lnSpc>
                <a:spcPct val="125000"/>
              </a:lnSpc>
              <a:spcBef>
                <a:spcPts val="0"/>
              </a:spcBef>
              <a:spcAft>
                <a:spcPts val="0"/>
              </a:spcAft>
              <a:buNone/>
              <a:defRPr sz="1200">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754063" y="684213"/>
            <a:ext cx="7516812" cy="3778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754063" y="1438275"/>
            <a:ext cx="9659937" cy="5761038"/>
          </a:xfrm>
          <a:prstGeom prst="rect">
            <a:avLst/>
          </a:prstGeom>
          <a:noFill/>
          <a:ln>
            <a:noFill/>
          </a:ln>
        </p:spPr>
        <p:txBody>
          <a:bodyPr spcFirstLastPara="1" wrap="square" lIns="0" tIns="0" rIns="0" bIns="0" anchor="t" anchorCtr="0">
            <a:noAutofit/>
          </a:bodyPr>
          <a:lstStyle>
            <a:lvl1pPr marL="457200" lvl="0" indent="-228600" algn="l">
              <a:spcBef>
                <a:spcPts val="360"/>
              </a:spcBef>
              <a:spcAft>
                <a:spcPts val="0"/>
              </a:spcAft>
              <a:buSzPts val="1400"/>
              <a:buNone/>
              <a:defRPr/>
            </a:lvl1pPr>
            <a:lvl2pPr marL="914400" lvl="1" indent="-228600" algn="l">
              <a:spcBef>
                <a:spcPts val="360"/>
              </a:spcBef>
              <a:spcAft>
                <a:spcPts val="0"/>
              </a:spcAft>
              <a:buSzPts val="1400"/>
              <a:buNone/>
              <a:defRPr/>
            </a:lvl2pPr>
            <a:lvl3pPr marL="1371600" lvl="2" indent="-228600" algn="l">
              <a:spcBef>
                <a:spcPts val="360"/>
              </a:spcBef>
              <a:spcAft>
                <a:spcPts val="0"/>
              </a:spcAft>
              <a:buSzPts val="1400"/>
              <a:buNone/>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228600" algn="l">
              <a:spcBef>
                <a:spcPts val="360"/>
              </a:spcBef>
              <a:spcAft>
                <a:spcPts val="0"/>
              </a:spcAft>
              <a:buSzPts val="1400"/>
              <a:buNone/>
              <a:defRPr/>
            </a:lvl6pPr>
            <a:lvl7pPr marL="3200400" lvl="6" indent="-228600" algn="l">
              <a:spcBef>
                <a:spcPts val="360"/>
              </a:spcBef>
              <a:spcAft>
                <a:spcPts val="0"/>
              </a:spcAft>
              <a:buSzPts val="1400"/>
              <a:buNone/>
              <a:defRPr/>
            </a:lvl7pPr>
            <a:lvl8pPr marL="3657600" lvl="7" indent="-228600" algn="l">
              <a:spcBef>
                <a:spcPts val="360"/>
              </a:spcBef>
              <a:spcAft>
                <a:spcPts val="0"/>
              </a:spcAft>
              <a:buSzPts val="1400"/>
              <a:buNone/>
              <a:defRPr/>
            </a:lvl8pPr>
            <a:lvl9pPr marL="4114800" lvl="8" indent="-228600" algn="l">
              <a:spcBef>
                <a:spcPts val="36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p:cSld name="2 つのコンテンツ">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720725" y="684000"/>
            <a:ext cx="7199313" cy="3778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720725" y="1440000"/>
            <a:ext cx="4500000" cy="5760000"/>
          </a:xfrm>
          <a:prstGeom prst="rect">
            <a:avLst/>
          </a:prstGeom>
          <a:noFill/>
          <a:ln>
            <a:noFill/>
          </a:ln>
        </p:spPr>
        <p:txBody>
          <a:bodyPr spcFirstLastPara="1" wrap="square" lIns="0" tIns="0" rIns="0" bIns="0" anchor="t" anchorCtr="0">
            <a:noAutofit/>
          </a:bodyPr>
          <a:lstStyle>
            <a:lvl1pPr marL="457200" lvl="0" indent="-228600" algn="l">
              <a:spcBef>
                <a:spcPts val="440"/>
              </a:spcBef>
              <a:spcAft>
                <a:spcPts val="0"/>
              </a:spcAft>
              <a:buSzPts val="1400"/>
              <a:buNone/>
              <a:defRPr sz="2200"/>
            </a:lvl1pPr>
            <a:lvl2pPr marL="914400" lvl="1" indent="-228600" algn="l">
              <a:spcBef>
                <a:spcPts val="340"/>
              </a:spcBef>
              <a:spcAft>
                <a:spcPts val="0"/>
              </a:spcAft>
              <a:buSzPts val="1400"/>
              <a:buNone/>
              <a:defRPr sz="1700"/>
            </a:lvl2pPr>
            <a:lvl3pPr marL="1371600" lvl="2" indent="-228600" algn="l">
              <a:spcBef>
                <a:spcPts val="340"/>
              </a:spcBef>
              <a:spcAft>
                <a:spcPts val="0"/>
              </a:spcAft>
              <a:buSzPts val="1400"/>
              <a:buNone/>
              <a:defRPr sz="1700"/>
            </a:lvl3pPr>
            <a:lvl4pPr marL="1828800" lvl="3" indent="-228600" algn="l">
              <a:spcBef>
                <a:spcPts val="340"/>
              </a:spcBef>
              <a:spcAft>
                <a:spcPts val="0"/>
              </a:spcAft>
              <a:buSzPts val="1400"/>
              <a:buNone/>
              <a:defRPr sz="1700"/>
            </a:lvl4pPr>
            <a:lvl5pPr marL="2286000" lvl="4" indent="-228600" algn="l">
              <a:spcBef>
                <a:spcPts val="340"/>
              </a:spcBef>
              <a:spcAft>
                <a:spcPts val="0"/>
              </a:spcAft>
              <a:buSzPts val="1400"/>
              <a:buNone/>
              <a:defRPr sz="1700"/>
            </a:lvl5pPr>
            <a:lvl6pPr marL="2743200" lvl="5" indent="-228600" algn="l">
              <a:spcBef>
                <a:spcPts val="400"/>
              </a:spcBef>
              <a:spcAft>
                <a:spcPts val="0"/>
              </a:spcAft>
              <a:buSzPts val="1400"/>
              <a:buNone/>
              <a:defRPr sz="2000"/>
            </a:lvl6pPr>
            <a:lvl7pPr marL="3200400" lvl="6" indent="-228600" algn="l">
              <a:spcBef>
                <a:spcPts val="400"/>
              </a:spcBef>
              <a:spcAft>
                <a:spcPts val="0"/>
              </a:spcAft>
              <a:buSzPts val="1400"/>
              <a:buNone/>
              <a:defRPr sz="2000"/>
            </a:lvl7pPr>
            <a:lvl8pPr marL="3657600" lvl="7" indent="-228600" algn="l">
              <a:spcBef>
                <a:spcPts val="400"/>
              </a:spcBef>
              <a:spcAft>
                <a:spcPts val="0"/>
              </a:spcAft>
              <a:buSzPts val="1400"/>
              <a:buNone/>
              <a:defRPr sz="2000"/>
            </a:lvl8pPr>
            <a:lvl9pPr marL="4114800" lvl="8" indent="-228600" algn="l">
              <a:spcBef>
                <a:spcPts val="400"/>
              </a:spcBef>
              <a:spcAft>
                <a:spcPts val="0"/>
              </a:spcAft>
              <a:buSzPts val="1400"/>
              <a:buNone/>
              <a:defRPr sz="2000"/>
            </a:lvl9pPr>
          </a:lstStyle>
          <a:p>
            <a:endParaRPr/>
          </a:p>
        </p:txBody>
      </p:sp>
      <p:sp>
        <p:nvSpPr>
          <p:cNvPr id="35" name="Google Shape;35;p28"/>
          <p:cNvSpPr txBox="1">
            <a:spLocks noGrp="1"/>
          </p:cNvSpPr>
          <p:nvPr>
            <p:ph type="body" idx="2"/>
          </p:nvPr>
        </p:nvSpPr>
        <p:spPr>
          <a:xfrm>
            <a:off x="5472000" y="1440000"/>
            <a:ext cx="4500000" cy="5760000"/>
          </a:xfrm>
          <a:prstGeom prst="rect">
            <a:avLst/>
          </a:prstGeom>
          <a:noFill/>
          <a:ln>
            <a:noFill/>
          </a:ln>
        </p:spPr>
        <p:txBody>
          <a:bodyPr spcFirstLastPara="1" wrap="square" lIns="0" tIns="0" rIns="0" bIns="0" anchor="t" anchorCtr="0">
            <a:noAutofit/>
          </a:bodyPr>
          <a:lstStyle>
            <a:lvl1pPr marL="457200" lvl="0" indent="-228600" algn="l">
              <a:spcBef>
                <a:spcPts val="440"/>
              </a:spcBef>
              <a:spcAft>
                <a:spcPts val="0"/>
              </a:spcAft>
              <a:buSzPts val="1400"/>
              <a:buNone/>
              <a:defRPr sz="2200"/>
            </a:lvl1pPr>
            <a:lvl2pPr marL="914400" lvl="1" indent="-228600" algn="l">
              <a:spcBef>
                <a:spcPts val="340"/>
              </a:spcBef>
              <a:spcAft>
                <a:spcPts val="0"/>
              </a:spcAft>
              <a:buSzPts val="1400"/>
              <a:buNone/>
              <a:defRPr sz="1700"/>
            </a:lvl2pPr>
            <a:lvl3pPr marL="1371600" lvl="2" indent="-228600" algn="l">
              <a:spcBef>
                <a:spcPts val="340"/>
              </a:spcBef>
              <a:spcAft>
                <a:spcPts val="0"/>
              </a:spcAft>
              <a:buSzPts val="1400"/>
              <a:buNone/>
              <a:defRPr sz="1700"/>
            </a:lvl3pPr>
            <a:lvl4pPr marL="1828800" lvl="3" indent="-228600" algn="l">
              <a:spcBef>
                <a:spcPts val="340"/>
              </a:spcBef>
              <a:spcAft>
                <a:spcPts val="0"/>
              </a:spcAft>
              <a:buSzPts val="1400"/>
              <a:buNone/>
              <a:defRPr sz="1700"/>
            </a:lvl4pPr>
            <a:lvl5pPr marL="2286000" lvl="4" indent="-228600" algn="l">
              <a:spcBef>
                <a:spcPts val="340"/>
              </a:spcBef>
              <a:spcAft>
                <a:spcPts val="0"/>
              </a:spcAft>
              <a:buSzPts val="1400"/>
              <a:buNone/>
              <a:defRPr sz="1700"/>
            </a:lvl5pPr>
            <a:lvl6pPr marL="2743200" lvl="5" indent="-228600" algn="l">
              <a:spcBef>
                <a:spcPts val="400"/>
              </a:spcBef>
              <a:spcAft>
                <a:spcPts val="0"/>
              </a:spcAft>
              <a:buSzPts val="1400"/>
              <a:buNone/>
              <a:defRPr sz="2000"/>
            </a:lvl6pPr>
            <a:lvl7pPr marL="3200400" lvl="6" indent="-228600" algn="l">
              <a:spcBef>
                <a:spcPts val="400"/>
              </a:spcBef>
              <a:spcAft>
                <a:spcPts val="0"/>
              </a:spcAft>
              <a:buSzPts val="1400"/>
              <a:buNone/>
              <a:defRPr sz="2000"/>
            </a:lvl7pPr>
            <a:lvl8pPr marL="3657600" lvl="7" indent="-228600" algn="l">
              <a:spcBef>
                <a:spcPts val="400"/>
              </a:spcBef>
              <a:spcAft>
                <a:spcPts val="0"/>
              </a:spcAft>
              <a:buSzPts val="1400"/>
              <a:buNone/>
              <a:defRPr sz="2000"/>
            </a:lvl8pPr>
            <a:lvl9pPr marL="4114800" lvl="8" indent="-228600" algn="l">
              <a:spcBef>
                <a:spcPts val="400"/>
              </a:spcBef>
              <a:spcAft>
                <a:spcPts val="0"/>
              </a:spcAft>
              <a:buSzPts val="1400"/>
              <a:buNone/>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p:cSld name="比較">
    <p:spTree>
      <p:nvGrpSpPr>
        <p:cNvPr id="1" name="Shape 36"/>
        <p:cNvGrpSpPr/>
        <p:nvPr/>
      </p:nvGrpSpPr>
      <p:grpSpPr>
        <a:xfrm>
          <a:off x="0" y="0"/>
          <a:ext cx="0" cy="0"/>
          <a:chOff x="0" y="0"/>
          <a:chExt cx="0" cy="0"/>
        </a:xfrm>
      </p:grpSpPr>
      <p:sp>
        <p:nvSpPr>
          <p:cNvPr id="37" name="Google Shape;37;p29"/>
          <p:cNvSpPr txBox="1">
            <a:spLocks noGrp="1"/>
          </p:cNvSpPr>
          <p:nvPr>
            <p:ph type="body" idx="1"/>
          </p:nvPr>
        </p:nvSpPr>
        <p:spPr>
          <a:xfrm>
            <a:off x="720000" y="1962000"/>
            <a:ext cx="4500000" cy="5238000"/>
          </a:xfrm>
          <a:prstGeom prst="rect">
            <a:avLst/>
          </a:prstGeom>
          <a:noFill/>
          <a:ln>
            <a:noFill/>
          </a:ln>
        </p:spPr>
        <p:txBody>
          <a:bodyPr spcFirstLastPara="1" wrap="square" lIns="0" tIns="0" rIns="0" bIns="0" anchor="t" anchorCtr="0">
            <a:noAutofit/>
          </a:bodyPr>
          <a:lstStyle>
            <a:lvl1pPr marL="457200" lvl="0" indent="-228600" algn="l">
              <a:spcBef>
                <a:spcPts val="340"/>
              </a:spcBef>
              <a:spcAft>
                <a:spcPts val="0"/>
              </a:spcAft>
              <a:buSzPts val="1400"/>
              <a:buNone/>
              <a:defRPr sz="1700">
                <a:latin typeface="Arial"/>
                <a:ea typeface="Arial"/>
                <a:cs typeface="Arial"/>
                <a:sym typeface="Arial"/>
              </a:defRPr>
            </a:lvl1pPr>
            <a:lvl2pPr marL="914400" lvl="1" indent="-228600" algn="l">
              <a:spcBef>
                <a:spcPts val="340"/>
              </a:spcBef>
              <a:spcAft>
                <a:spcPts val="0"/>
              </a:spcAft>
              <a:buSzPts val="1400"/>
              <a:buNone/>
              <a:defRPr sz="1700"/>
            </a:lvl2pPr>
            <a:lvl3pPr marL="1371600" lvl="2" indent="-228600" algn="l">
              <a:spcBef>
                <a:spcPts val="340"/>
              </a:spcBef>
              <a:spcAft>
                <a:spcPts val="0"/>
              </a:spcAft>
              <a:buSzPts val="1400"/>
              <a:buNone/>
              <a:defRPr sz="1700"/>
            </a:lvl3pPr>
            <a:lvl4pPr marL="1828800" lvl="3" indent="-228600" algn="l">
              <a:spcBef>
                <a:spcPts val="340"/>
              </a:spcBef>
              <a:spcAft>
                <a:spcPts val="0"/>
              </a:spcAft>
              <a:buSzPts val="1400"/>
              <a:buNone/>
              <a:defRPr sz="1700"/>
            </a:lvl4pPr>
            <a:lvl5pPr marL="2286000" lvl="4" indent="-228600" algn="l">
              <a:spcBef>
                <a:spcPts val="340"/>
              </a:spcBef>
              <a:spcAft>
                <a:spcPts val="0"/>
              </a:spcAft>
              <a:buSzPts val="1400"/>
              <a:buNone/>
              <a:defRPr sz="1700"/>
            </a:lvl5pPr>
            <a:lvl6pPr marL="2743200" lvl="5" indent="-228600" algn="l">
              <a:spcBef>
                <a:spcPts val="340"/>
              </a:spcBef>
              <a:spcAft>
                <a:spcPts val="0"/>
              </a:spcAft>
              <a:buSzPts val="1400"/>
              <a:buNone/>
              <a:defRPr sz="1700"/>
            </a:lvl6pPr>
            <a:lvl7pPr marL="3200400" lvl="6" indent="-228600" algn="l">
              <a:spcBef>
                <a:spcPts val="340"/>
              </a:spcBef>
              <a:spcAft>
                <a:spcPts val="0"/>
              </a:spcAft>
              <a:buSzPts val="1400"/>
              <a:buNone/>
              <a:defRPr sz="1700"/>
            </a:lvl7pPr>
            <a:lvl8pPr marL="3657600" lvl="7" indent="-228600" algn="l">
              <a:spcBef>
                <a:spcPts val="340"/>
              </a:spcBef>
              <a:spcAft>
                <a:spcPts val="0"/>
              </a:spcAft>
              <a:buSzPts val="1400"/>
              <a:buNone/>
              <a:defRPr sz="1700"/>
            </a:lvl8pPr>
            <a:lvl9pPr marL="4114800" lvl="8" indent="-228600" algn="l">
              <a:spcBef>
                <a:spcPts val="340"/>
              </a:spcBef>
              <a:spcAft>
                <a:spcPts val="0"/>
              </a:spcAft>
              <a:buSzPts val="1400"/>
              <a:buNone/>
              <a:defRPr sz="1700"/>
            </a:lvl9pPr>
          </a:lstStyle>
          <a:p>
            <a:endParaRPr/>
          </a:p>
        </p:txBody>
      </p:sp>
      <p:sp>
        <p:nvSpPr>
          <p:cNvPr id="38" name="Google Shape;38;p29"/>
          <p:cNvSpPr txBox="1">
            <a:spLocks noGrp="1"/>
          </p:cNvSpPr>
          <p:nvPr>
            <p:ph type="body" idx="2"/>
          </p:nvPr>
        </p:nvSpPr>
        <p:spPr>
          <a:xfrm>
            <a:off x="5472000" y="1962000"/>
            <a:ext cx="4500000" cy="5238000"/>
          </a:xfrm>
          <a:prstGeom prst="rect">
            <a:avLst/>
          </a:prstGeom>
          <a:noFill/>
          <a:ln>
            <a:noFill/>
          </a:ln>
        </p:spPr>
        <p:txBody>
          <a:bodyPr spcFirstLastPara="1" wrap="square" lIns="0" tIns="0" rIns="0" bIns="0" anchor="t" anchorCtr="0">
            <a:noAutofit/>
          </a:bodyPr>
          <a:lstStyle>
            <a:lvl1pPr marL="457200" lvl="0" indent="-228600" algn="l">
              <a:spcBef>
                <a:spcPts val="340"/>
              </a:spcBef>
              <a:spcAft>
                <a:spcPts val="0"/>
              </a:spcAft>
              <a:buSzPts val="1400"/>
              <a:buNone/>
              <a:defRPr sz="1700">
                <a:latin typeface="Arial"/>
                <a:ea typeface="Arial"/>
                <a:cs typeface="Arial"/>
                <a:sym typeface="Arial"/>
              </a:defRPr>
            </a:lvl1pPr>
            <a:lvl2pPr marL="914400" lvl="1" indent="-228600" algn="l">
              <a:spcBef>
                <a:spcPts val="340"/>
              </a:spcBef>
              <a:spcAft>
                <a:spcPts val="0"/>
              </a:spcAft>
              <a:buSzPts val="1400"/>
              <a:buNone/>
              <a:defRPr sz="1700"/>
            </a:lvl2pPr>
            <a:lvl3pPr marL="1371600" lvl="2" indent="-228600" algn="l">
              <a:spcBef>
                <a:spcPts val="340"/>
              </a:spcBef>
              <a:spcAft>
                <a:spcPts val="0"/>
              </a:spcAft>
              <a:buSzPts val="1400"/>
              <a:buNone/>
              <a:defRPr sz="1700"/>
            </a:lvl3pPr>
            <a:lvl4pPr marL="1828800" lvl="3" indent="-228600" algn="l">
              <a:spcBef>
                <a:spcPts val="340"/>
              </a:spcBef>
              <a:spcAft>
                <a:spcPts val="0"/>
              </a:spcAft>
              <a:buSzPts val="1400"/>
              <a:buNone/>
              <a:defRPr sz="1700"/>
            </a:lvl4pPr>
            <a:lvl5pPr marL="2286000" lvl="4" indent="-228600" algn="l">
              <a:spcBef>
                <a:spcPts val="340"/>
              </a:spcBef>
              <a:spcAft>
                <a:spcPts val="0"/>
              </a:spcAft>
              <a:buSzPts val="1400"/>
              <a:buNone/>
              <a:defRPr sz="1700"/>
            </a:lvl5pPr>
            <a:lvl6pPr marL="2743200" lvl="5" indent="-228600" algn="l">
              <a:spcBef>
                <a:spcPts val="340"/>
              </a:spcBef>
              <a:spcAft>
                <a:spcPts val="0"/>
              </a:spcAft>
              <a:buSzPts val="1400"/>
              <a:buNone/>
              <a:defRPr sz="1700"/>
            </a:lvl6pPr>
            <a:lvl7pPr marL="3200400" lvl="6" indent="-228600" algn="l">
              <a:spcBef>
                <a:spcPts val="340"/>
              </a:spcBef>
              <a:spcAft>
                <a:spcPts val="0"/>
              </a:spcAft>
              <a:buSzPts val="1400"/>
              <a:buNone/>
              <a:defRPr sz="1700"/>
            </a:lvl7pPr>
            <a:lvl8pPr marL="3657600" lvl="7" indent="-228600" algn="l">
              <a:spcBef>
                <a:spcPts val="340"/>
              </a:spcBef>
              <a:spcAft>
                <a:spcPts val="0"/>
              </a:spcAft>
              <a:buSzPts val="1400"/>
              <a:buNone/>
              <a:defRPr sz="1700"/>
            </a:lvl8pPr>
            <a:lvl9pPr marL="4114800" lvl="8" indent="-228600" algn="l">
              <a:spcBef>
                <a:spcPts val="340"/>
              </a:spcBef>
              <a:spcAft>
                <a:spcPts val="0"/>
              </a:spcAft>
              <a:buSzPts val="1400"/>
              <a:buNone/>
              <a:defRPr sz="1700"/>
            </a:lvl9pPr>
          </a:lstStyle>
          <a:p>
            <a:endParaRPr/>
          </a:p>
        </p:txBody>
      </p:sp>
      <p:sp>
        <p:nvSpPr>
          <p:cNvPr id="39" name="Google Shape;39;p29"/>
          <p:cNvSpPr txBox="1">
            <a:spLocks noGrp="1"/>
          </p:cNvSpPr>
          <p:nvPr>
            <p:ph type="title"/>
          </p:nvPr>
        </p:nvSpPr>
        <p:spPr>
          <a:xfrm>
            <a:off x="720000" y="684000"/>
            <a:ext cx="7200000" cy="37814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9"/>
          <p:cNvSpPr txBox="1">
            <a:spLocks noGrp="1"/>
          </p:cNvSpPr>
          <p:nvPr>
            <p:ph type="body" idx="3"/>
          </p:nvPr>
        </p:nvSpPr>
        <p:spPr>
          <a:xfrm>
            <a:off x="720000" y="1447200"/>
            <a:ext cx="4500000" cy="432000"/>
          </a:xfrm>
          <a:prstGeom prst="rect">
            <a:avLst/>
          </a:prstGeom>
          <a:noFill/>
          <a:ln>
            <a:noFill/>
          </a:ln>
        </p:spPr>
        <p:txBody>
          <a:bodyPr spcFirstLastPara="1" wrap="square" lIns="0" tIns="0" rIns="0" bIns="0" anchor="t" anchorCtr="0">
            <a:noAutofit/>
          </a:bodyPr>
          <a:lstStyle>
            <a:lvl1pPr marL="457200" lvl="0" indent="-228600" algn="l">
              <a:spcBef>
                <a:spcPts val="440"/>
              </a:spcBef>
              <a:spcAft>
                <a:spcPts val="0"/>
              </a:spcAft>
              <a:buClr>
                <a:schemeClr val="dk1"/>
              </a:buClr>
              <a:buSzPts val="2200"/>
              <a:buFont typeface="Arial"/>
              <a:buNone/>
              <a:defRPr sz="2200" b="0">
                <a:solidFill>
                  <a:schemeClr val="dk1"/>
                </a:solidFill>
              </a:defRPr>
            </a:lvl1pPr>
            <a:lvl2pPr marL="914400" lvl="1" indent="-228600" algn="l">
              <a:spcBef>
                <a:spcPts val="440"/>
              </a:spcBef>
              <a:spcAft>
                <a:spcPts val="0"/>
              </a:spcAft>
              <a:buClr>
                <a:schemeClr val="dk1"/>
              </a:buClr>
              <a:buSzPts val="2200"/>
              <a:buFont typeface="Arial"/>
              <a:buNone/>
              <a:defRPr sz="2200" b="1"/>
            </a:lvl2pPr>
            <a:lvl3pPr marL="1371600" lvl="2" indent="-228600" algn="l">
              <a:spcBef>
                <a:spcPts val="400"/>
              </a:spcBef>
              <a:spcAft>
                <a:spcPts val="0"/>
              </a:spcAft>
              <a:buClr>
                <a:schemeClr val="dk1"/>
              </a:buClr>
              <a:buSzPts val="2000"/>
              <a:buFont typeface="Arial"/>
              <a:buNone/>
              <a:defRPr sz="2000" b="1"/>
            </a:lvl3pPr>
            <a:lvl4pPr marL="1828800" lvl="3" indent="-228600" algn="l">
              <a:spcBef>
                <a:spcPts val="340"/>
              </a:spcBef>
              <a:spcAft>
                <a:spcPts val="0"/>
              </a:spcAft>
              <a:buClr>
                <a:schemeClr val="dk1"/>
              </a:buClr>
              <a:buSzPts val="1700"/>
              <a:buFont typeface="Arial"/>
              <a:buNone/>
              <a:defRPr sz="1700" b="1"/>
            </a:lvl4pPr>
            <a:lvl5pPr marL="2286000" lvl="4" indent="-228600" algn="l">
              <a:spcBef>
                <a:spcPts val="340"/>
              </a:spcBef>
              <a:spcAft>
                <a:spcPts val="0"/>
              </a:spcAft>
              <a:buClr>
                <a:schemeClr val="dk1"/>
              </a:buClr>
              <a:buSzPts val="1700"/>
              <a:buFont typeface="Arial"/>
              <a:buNone/>
              <a:defRPr sz="1700" b="1"/>
            </a:lvl5pPr>
            <a:lvl6pPr marL="2743200" lvl="5" indent="-228600" algn="l">
              <a:spcBef>
                <a:spcPts val="340"/>
              </a:spcBef>
              <a:spcAft>
                <a:spcPts val="0"/>
              </a:spcAft>
              <a:buClr>
                <a:schemeClr val="dk1"/>
              </a:buClr>
              <a:buSzPts val="1700"/>
              <a:buFont typeface="Arial"/>
              <a:buNone/>
              <a:defRPr sz="1700" b="1"/>
            </a:lvl6pPr>
            <a:lvl7pPr marL="3200400" lvl="6" indent="-228600" algn="l">
              <a:spcBef>
                <a:spcPts val="340"/>
              </a:spcBef>
              <a:spcAft>
                <a:spcPts val="0"/>
              </a:spcAft>
              <a:buClr>
                <a:schemeClr val="dk1"/>
              </a:buClr>
              <a:buSzPts val="1700"/>
              <a:buFont typeface="Arial"/>
              <a:buNone/>
              <a:defRPr sz="1700" b="1"/>
            </a:lvl7pPr>
            <a:lvl8pPr marL="3657600" lvl="7" indent="-228600" algn="l">
              <a:spcBef>
                <a:spcPts val="340"/>
              </a:spcBef>
              <a:spcAft>
                <a:spcPts val="0"/>
              </a:spcAft>
              <a:buClr>
                <a:schemeClr val="dk1"/>
              </a:buClr>
              <a:buSzPts val="1700"/>
              <a:buFont typeface="Arial"/>
              <a:buNone/>
              <a:defRPr sz="1700" b="1"/>
            </a:lvl8pPr>
            <a:lvl9pPr marL="4114800" lvl="8" indent="-228600" algn="l">
              <a:spcBef>
                <a:spcPts val="340"/>
              </a:spcBef>
              <a:spcAft>
                <a:spcPts val="0"/>
              </a:spcAft>
              <a:buClr>
                <a:schemeClr val="dk1"/>
              </a:buClr>
              <a:buSzPts val="1700"/>
              <a:buFont typeface="Arial"/>
              <a:buNone/>
              <a:defRPr sz="1700" b="1"/>
            </a:lvl9pPr>
          </a:lstStyle>
          <a:p>
            <a:endParaRPr/>
          </a:p>
        </p:txBody>
      </p:sp>
      <p:sp>
        <p:nvSpPr>
          <p:cNvPr id="41" name="Google Shape;41;p29"/>
          <p:cNvSpPr txBox="1">
            <a:spLocks noGrp="1"/>
          </p:cNvSpPr>
          <p:nvPr>
            <p:ph type="body" idx="4"/>
          </p:nvPr>
        </p:nvSpPr>
        <p:spPr>
          <a:xfrm>
            <a:off x="5472000" y="1447200"/>
            <a:ext cx="4500000" cy="432000"/>
          </a:xfrm>
          <a:prstGeom prst="rect">
            <a:avLst/>
          </a:prstGeom>
          <a:noFill/>
          <a:ln>
            <a:noFill/>
          </a:ln>
        </p:spPr>
        <p:txBody>
          <a:bodyPr spcFirstLastPara="1" wrap="square" lIns="0" tIns="0" rIns="0" bIns="0" anchor="t" anchorCtr="0">
            <a:noAutofit/>
          </a:bodyPr>
          <a:lstStyle>
            <a:lvl1pPr marL="457200" lvl="0" indent="-228600" algn="l">
              <a:spcBef>
                <a:spcPts val="440"/>
              </a:spcBef>
              <a:spcAft>
                <a:spcPts val="0"/>
              </a:spcAft>
              <a:buClr>
                <a:schemeClr val="dk1"/>
              </a:buClr>
              <a:buSzPts val="2200"/>
              <a:buFont typeface="Arial"/>
              <a:buNone/>
              <a:defRPr sz="2200" b="0">
                <a:solidFill>
                  <a:schemeClr val="dk1"/>
                </a:solidFill>
              </a:defRPr>
            </a:lvl1pPr>
            <a:lvl2pPr marL="914400" lvl="1" indent="-228600" algn="l">
              <a:spcBef>
                <a:spcPts val="440"/>
              </a:spcBef>
              <a:spcAft>
                <a:spcPts val="0"/>
              </a:spcAft>
              <a:buClr>
                <a:schemeClr val="dk1"/>
              </a:buClr>
              <a:buSzPts val="2200"/>
              <a:buFont typeface="Arial"/>
              <a:buNone/>
              <a:defRPr sz="2200" b="1"/>
            </a:lvl2pPr>
            <a:lvl3pPr marL="1371600" lvl="2" indent="-228600" algn="l">
              <a:spcBef>
                <a:spcPts val="400"/>
              </a:spcBef>
              <a:spcAft>
                <a:spcPts val="0"/>
              </a:spcAft>
              <a:buClr>
                <a:schemeClr val="dk1"/>
              </a:buClr>
              <a:buSzPts val="2000"/>
              <a:buFont typeface="Arial"/>
              <a:buNone/>
              <a:defRPr sz="2000" b="1"/>
            </a:lvl3pPr>
            <a:lvl4pPr marL="1828800" lvl="3" indent="-228600" algn="l">
              <a:spcBef>
                <a:spcPts val="340"/>
              </a:spcBef>
              <a:spcAft>
                <a:spcPts val="0"/>
              </a:spcAft>
              <a:buClr>
                <a:schemeClr val="dk1"/>
              </a:buClr>
              <a:buSzPts val="1700"/>
              <a:buFont typeface="Arial"/>
              <a:buNone/>
              <a:defRPr sz="1700" b="1"/>
            </a:lvl4pPr>
            <a:lvl5pPr marL="2286000" lvl="4" indent="-228600" algn="l">
              <a:spcBef>
                <a:spcPts val="340"/>
              </a:spcBef>
              <a:spcAft>
                <a:spcPts val="0"/>
              </a:spcAft>
              <a:buClr>
                <a:schemeClr val="dk1"/>
              </a:buClr>
              <a:buSzPts val="1700"/>
              <a:buFont typeface="Arial"/>
              <a:buNone/>
              <a:defRPr sz="1700" b="1"/>
            </a:lvl5pPr>
            <a:lvl6pPr marL="2743200" lvl="5" indent="-228600" algn="l">
              <a:spcBef>
                <a:spcPts val="340"/>
              </a:spcBef>
              <a:spcAft>
                <a:spcPts val="0"/>
              </a:spcAft>
              <a:buClr>
                <a:schemeClr val="dk1"/>
              </a:buClr>
              <a:buSzPts val="1700"/>
              <a:buFont typeface="Arial"/>
              <a:buNone/>
              <a:defRPr sz="1700" b="1"/>
            </a:lvl6pPr>
            <a:lvl7pPr marL="3200400" lvl="6" indent="-228600" algn="l">
              <a:spcBef>
                <a:spcPts val="340"/>
              </a:spcBef>
              <a:spcAft>
                <a:spcPts val="0"/>
              </a:spcAft>
              <a:buClr>
                <a:schemeClr val="dk1"/>
              </a:buClr>
              <a:buSzPts val="1700"/>
              <a:buFont typeface="Arial"/>
              <a:buNone/>
              <a:defRPr sz="1700" b="1"/>
            </a:lvl7pPr>
            <a:lvl8pPr marL="3657600" lvl="7" indent="-228600" algn="l">
              <a:spcBef>
                <a:spcPts val="340"/>
              </a:spcBef>
              <a:spcAft>
                <a:spcPts val="0"/>
              </a:spcAft>
              <a:buClr>
                <a:schemeClr val="dk1"/>
              </a:buClr>
              <a:buSzPts val="1700"/>
              <a:buFont typeface="Arial"/>
              <a:buNone/>
              <a:defRPr sz="1700" b="1"/>
            </a:lvl8pPr>
            <a:lvl9pPr marL="4114800" lvl="8" indent="-228600" algn="l">
              <a:spcBef>
                <a:spcPts val="340"/>
              </a:spcBef>
              <a:spcAft>
                <a:spcPts val="0"/>
              </a:spcAft>
              <a:buClr>
                <a:schemeClr val="dk1"/>
              </a:buClr>
              <a:buSzPts val="1700"/>
              <a:buFont typeface="Arial"/>
              <a:buNone/>
              <a:defRPr sz="1700"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2"/>
        <p:cNvGrpSpPr/>
        <p:nvPr/>
      </p:nvGrpSpPr>
      <p:grpSpPr>
        <a:xfrm>
          <a:off x="0" y="0"/>
          <a:ext cx="0" cy="0"/>
          <a:chOff x="0" y="0"/>
          <a:chExt cx="0" cy="0"/>
        </a:xfrm>
      </p:grpSpPr>
      <p:sp>
        <p:nvSpPr>
          <p:cNvPr id="43" name="Google Shape;43;p30"/>
          <p:cNvSpPr txBox="1">
            <a:spLocks noGrp="1"/>
          </p:cNvSpPr>
          <p:nvPr>
            <p:ph type="title"/>
          </p:nvPr>
        </p:nvSpPr>
        <p:spPr>
          <a:xfrm>
            <a:off x="754063" y="684213"/>
            <a:ext cx="7516812" cy="3778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2 つのコンテンツ" type="twoObj">
  <p:cSld name="TWO_OBJECTS">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720725" y="684213"/>
            <a:ext cx="7199313" cy="3778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720725" y="1439863"/>
            <a:ext cx="4549775" cy="5759450"/>
          </a:xfrm>
          <a:prstGeom prst="rect">
            <a:avLst/>
          </a:prstGeom>
          <a:noFill/>
          <a:ln>
            <a:noFill/>
          </a:ln>
        </p:spPr>
        <p:txBody>
          <a:bodyPr spcFirstLastPara="1" wrap="square" lIns="0" tIns="0" rIns="0" bIns="0" anchor="t" anchorCtr="0">
            <a:noAutofit/>
          </a:bodyPr>
          <a:lstStyle>
            <a:lvl1pPr marL="457200" lvl="0" indent="-228600" algn="l">
              <a:spcBef>
                <a:spcPts val="560"/>
              </a:spcBef>
              <a:spcAft>
                <a:spcPts val="0"/>
              </a:spcAft>
              <a:buSzPts val="1400"/>
              <a:buNone/>
              <a:defRPr sz="2800"/>
            </a:lvl1pPr>
            <a:lvl2pPr marL="914400" lvl="1" indent="-228600" algn="l">
              <a:spcBef>
                <a:spcPts val="480"/>
              </a:spcBef>
              <a:spcAft>
                <a:spcPts val="0"/>
              </a:spcAft>
              <a:buSzPts val="1400"/>
              <a:buNone/>
              <a:defRPr sz="2400"/>
            </a:lvl2pPr>
            <a:lvl3pPr marL="1371600" lvl="2" indent="-228600" algn="l">
              <a:spcBef>
                <a:spcPts val="400"/>
              </a:spcBef>
              <a:spcAft>
                <a:spcPts val="0"/>
              </a:spcAft>
              <a:buSzPts val="1400"/>
              <a:buNone/>
              <a:defRPr sz="2000"/>
            </a:lvl3pPr>
            <a:lvl4pPr marL="1828800" lvl="3" indent="-228600" algn="l">
              <a:spcBef>
                <a:spcPts val="360"/>
              </a:spcBef>
              <a:spcAft>
                <a:spcPts val="0"/>
              </a:spcAft>
              <a:buSzPts val="1400"/>
              <a:buNone/>
              <a:defRPr sz="1800"/>
            </a:lvl4pPr>
            <a:lvl5pPr marL="2286000" lvl="4" indent="-228600" algn="l">
              <a:spcBef>
                <a:spcPts val="360"/>
              </a:spcBef>
              <a:spcAft>
                <a:spcPts val="0"/>
              </a:spcAft>
              <a:buSzPts val="1400"/>
              <a:buNone/>
              <a:defRPr sz="18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
        <p:nvSpPr>
          <p:cNvPr id="47" name="Google Shape;47;p31"/>
          <p:cNvSpPr txBox="1">
            <a:spLocks noGrp="1"/>
          </p:cNvSpPr>
          <p:nvPr>
            <p:ph type="body" idx="2"/>
          </p:nvPr>
        </p:nvSpPr>
        <p:spPr>
          <a:xfrm>
            <a:off x="5422900" y="1439863"/>
            <a:ext cx="4549775" cy="5759450"/>
          </a:xfrm>
          <a:prstGeom prst="rect">
            <a:avLst/>
          </a:prstGeom>
          <a:noFill/>
          <a:ln>
            <a:noFill/>
          </a:ln>
        </p:spPr>
        <p:txBody>
          <a:bodyPr spcFirstLastPara="1" wrap="square" lIns="0" tIns="0" rIns="0" bIns="0" anchor="t" anchorCtr="0">
            <a:noAutofit/>
          </a:bodyPr>
          <a:lstStyle>
            <a:lvl1pPr marL="457200" lvl="0" indent="-228600" algn="l">
              <a:spcBef>
                <a:spcPts val="560"/>
              </a:spcBef>
              <a:spcAft>
                <a:spcPts val="0"/>
              </a:spcAft>
              <a:buSzPts val="1400"/>
              <a:buNone/>
              <a:defRPr sz="2800"/>
            </a:lvl1pPr>
            <a:lvl2pPr marL="914400" lvl="1" indent="-228600" algn="l">
              <a:spcBef>
                <a:spcPts val="480"/>
              </a:spcBef>
              <a:spcAft>
                <a:spcPts val="0"/>
              </a:spcAft>
              <a:buSzPts val="1400"/>
              <a:buNone/>
              <a:defRPr sz="2400"/>
            </a:lvl2pPr>
            <a:lvl3pPr marL="1371600" lvl="2" indent="-228600" algn="l">
              <a:spcBef>
                <a:spcPts val="400"/>
              </a:spcBef>
              <a:spcAft>
                <a:spcPts val="0"/>
              </a:spcAft>
              <a:buSzPts val="1400"/>
              <a:buNone/>
              <a:defRPr sz="2000"/>
            </a:lvl3pPr>
            <a:lvl4pPr marL="1828800" lvl="3" indent="-228600" algn="l">
              <a:spcBef>
                <a:spcPts val="360"/>
              </a:spcBef>
              <a:spcAft>
                <a:spcPts val="0"/>
              </a:spcAft>
              <a:buSzPts val="1400"/>
              <a:buNone/>
              <a:defRPr sz="1800"/>
            </a:lvl4pPr>
            <a:lvl5pPr marL="2286000" lvl="4" indent="-228600" algn="l">
              <a:spcBef>
                <a:spcPts val="360"/>
              </a:spcBef>
              <a:spcAft>
                <a:spcPts val="0"/>
              </a:spcAft>
              <a:buSzPts val="1400"/>
              <a:buNone/>
              <a:defRPr sz="1800"/>
            </a:lvl5pPr>
            <a:lvl6pPr marL="2743200" lvl="5" indent="-228600" algn="l">
              <a:spcBef>
                <a:spcPts val="360"/>
              </a:spcBef>
              <a:spcAft>
                <a:spcPts val="0"/>
              </a:spcAft>
              <a:buSzPts val="1400"/>
              <a:buNone/>
              <a:defRPr sz="1800"/>
            </a:lvl6pPr>
            <a:lvl7pPr marL="3200400" lvl="6" indent="-228600" algn="l">
              <a:spcBef>
                <a:spcPts val="360"/>
              </a:spcBef>
              <a:spcAft>
                <a:spcPts val="0"/>
              </a:spcAft>
              <a:buSzPts val="1400"/>
              <a:buNone/>
              <a:defRPr sz="1800"/>
            </a:lvl7pPr>
            <a:lvl8pPr marL="3657600" lvl="7" indent="-228600" algn="l">
              <a:spcBef>
                <a:spcPts val="360"/>
              </a:spcBef>
              <a:spcAft>
                <a:spcPts val="0"/>
              </a:spcAft>
              <a:buSzPts val="1400"/>
              <a:buNone/>
              <a:defRPr sz="1800"/>
            </a:lvl8pPr>
            <a:lvl9pPr marL="4114800" lvl="8" indent="-228600" algn="l">
              <a:spcBef>
                <a:spcPts val="36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5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body" idx="1"/>
          </p:nvPr>
        </p:nvSpPr>
        <p:spPr>
          <a:xfrm>
            <a:off x="754063" y="1438275"/>
            <a:ext cx="9659937" cy="5761038"/>
          </a:xfrm>
          <a:prstGeom prst="rect">
            <a:avLst/>
          </a:prstGeom>
          <a:noFill/>
          <a:ln>
            <a:noFill/>
          </a:ln>
        </p:spPr>
        <p:txBody>
          <a:bodyPr spcFirstLastPara="1" wrap="square" lIns="0" tIns="0" rIns="0" bIns="0" anchor="t" anchorCtr="0">
            <a:noAutofit/>
          </a:bodyPr>
          <a:lstStyle>
            <a:lvl1pPr marL="457200" marR="0" lvl="0" indent="-228600" algn="l" rtl="0">
              <a:spcBef>
                <a:spcPts val="440"/>
              </a:spcBef>
              <a:spcAft>
                <a:spcPts val="0"/>
              </a:spcAft>
              <a:buSzPts val="1400"/>
              <a:buNone/>
              <a:defRPr sz="2200" b="0" i="0" u="none" strike="noStrike" cap="none">
                <a:solidFill>
                  <a:schemeClr val="dk1"/>
                </a:solidFill>
                <a:latin typeface="Arial"/>
                <a:ea typeface="Arial"/>
                <a:cs typeface="Arial"/>
                <a:sym typeface="Arial"/>
              </a:defRPr>
            </a:lvl1pPr>
            <a:lvl2pPr marL="914400" marR="0" lvl="1" indent="-228600" algn="l" rtl="0">
              <a:spcBef>
                <a:spcPts val="340"/>
              </a:spcBef>
              <a:spcAft>
                <a:spcPts val="0"/>
              </a:spcAft>
              <a:buSzPts val="1400"/>
              <a:buNone/>
              <a:defRPr sz="1700" b="0" i="0" u="none" strike="noStrike" cap="none">
                <a:solidFill>
                  <a:schemeClr val="dk1"/>
                </a:solidFill>
                <a:latin typeface="Arial"/>
                <a:ea typeface="Arial"/>
                <a:cs typeface="Arial"/>
                <a:sym typeface="Arial"/>
              </a:defRPr>
            </a:lvl2pPr>
            <a:lvl3pPr marL="1371600" marR="0" lvl="2" indent="-228600" algn="l" rtl="0">
              <a:spcBef>
                <a:spcPts val="340"/>
              </a:spcBef>
              <a:spcAft>
                <a:spcPts val="0"/>
              </a:spcAft>
              <a:buSzPts val="1400"/>
              <a:buNone/>
              <a:defRPr sz="1700" b="0" i="0" u="none" strike="noStrike" cap="none">
                <a:solidFill>
                  <a:schemeClr val="dk1"/>
                </a:solidFill>
                <a:latin typeface="Arial"/>
                <a:ea typeface="Arial"/>
                <a:cs typeface="Arial"/>
                <a:sym typeface="Arial"/>
              </a:defRPr>
            </a:lvl3pPr>
            <a:lvl4pPr marL="1828800" marR="0" lvl="3" indent="-228600" algn="l" rtl="0">
              <a:spcBef>
                <a:spcPts val="340"/>
              </a:spcBef>
              <a:spcAft>
                <a:spcPts val="0"/>
              </a:spcAft>
              <a:buSzPts val="1400"/>
              <a:buNone/>
              <a:defRPr sz="1700" b="0" i="0" u="none" strike="noStrike" cap="none">
                <a:solidFill>
                  <a:schemeClr val="dk1"/>
                </a:solidFill>
                <a:latin typeface="Arial"/>
                <a:ea typeface="Arial"/>
                <a:cs typeface="Arial"/>
                <a:sym typeface="Arial"/>
              </a:defRPr>
            </a:lvl4pPr>
            <a:lvl5pPr marL="2286000" marR="0" lvl="4" indent="-228600" algn="l" rtl="0">
              <a:spcBef>
                <a:spcPts val="340"/>
              </a:spcBef>
              <a:spcAft>
                <a:spcPts val="0"/>
              </a:spcAft>
              <a:buSzPts val="1400"/>
              <a:buNone/>
              <a:defRPr sz="17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SzPts val="1400"/>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SzPts val="1400"/>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SzPts val="1400"/>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SzPts val="1400"/>
              <a:buNone/>
              <a:defRPr sz="1400" b="0" i="0" u="none" strike="noStrike" cap="none">
                <a:solidFill>
                  <a:schemeClr val="dk1"/>
                </a:solidFill>
                <a:latin typeface="Arial"/>
                <a:ea typeface="Arial"/>
                <a:cs typeface="Arial"/>
                <a:sym typeface="Arial"/>
              </a:defRPr>
            </a:lvl9pPr>
          </a:lstStyle>
          <a:p>
            <a:endParaRPr/>
          </a:p>
        </p:txBody>
      </p:sp>
      <p:sp>
        <p:nvSpPr>
          <p:cNvPr id="11" name="Google Shape;11;p23"/>
          <p:cNvSpPr txBox="1">
            <a:spLocks noGrp="1"/>
          </p:cNvSpPr>
          <p:nvPr>
            <p:ph type="title"/>
          </p:nvPr>
        </p:nvSpPr>
        <p:spPr>
          <a:xfrm>
            <a:off x="754063" y="684213"/>
            <a:ext cx="7516812" cy="3778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1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21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21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21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21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2"/>
                </a:solidFill>
                <a:latin typeface="MS PGothic"/>
                <a:ea typeface="MS PGothic"/>
                <a:cs typeface="MS PGothic"/>
                <a:sym typeface="MS PGothic"/>
              </a:defRPr>
            </a:lvl6pPr>
            <a:lvl7pPr marR="0" lvl="6" algn="l" rtl="0">
              <a:spcBef>
                <a:spcPts val="0"/>
              </a:spcBef>
              <a:spcAft>
                <a:spcPts val="0"/>
              </a:spcAft>
              <a:buSzPts val="1400"/>
              <a:buNone/>
              <a:defRPr sz="1800" b="1" i="0" u="none" strike="noStrike" cap="none">
                <a:solidFill>
                  <a:schemeClr val="dk2"/>
                </a:solidFill>
                <a:latin typeface="MS PGothic"/>
                <a:ea typeface="MS PGothic"/>
                <a:cs typeface="MS PGothic"/>
                <a:sym typeface="MS PGothic"/>
              </a:defRPr>
            </a:lvl7pPr>
            <a:lvl8pPr marR="0" lvl="7" algn="l" rtl="0">
              <a:spcBef>
                <a:spcPts val="0"/>
              </a:spcBef>
              <a:spcAft>
                <a:spcPts val="0"/>
              </a:spcAft>
              <a:buSzPts val="1400"/>
              <a:buNone/>
              <a:defRPr sz="1800" b="1" i="0" u="none" strike="noStrike" cap="none">
                <a:solidFill>
                  <a:schemeClr val="dk2"/>
                </a:solidFill>
                <a:latin typeface="MS PGothic"/>
                <a:ea typeface="MS PGothic"/>
                <a:cs typeface="MS PGothic"/>
                <a:sym typeface="MS PGothic"/>
              </a:defRPr>
            </a:lvl8pPr>
            <a:lvl9pPr marR="0" lvl="8" algn="l" rtl="0">
              <a:spcBef>
                <a:spcPts val="0"/>
              </a:spcBef>
              <a:spcAft>
                <a:spcPts val="0"/>
              </a:spcAft>
              <a:buSzPts val="1400"/>
              <a:buNone/>
              <a:defRPr sz="1800" b="1" i="0" u="none" strike="noStrike" cap="none">
                <a:solidFill>
                  <a:schemeClr val="dk2"/>
                </a:solidFill>
                <a:latin typeface="MS PGothic"/>
                <a:ea typeface="MS PGothic"/>
                <a:cs typeface="MS PGothic"/>
                <a:sym typeface="MS PGothic"/>
              </a:defRPr>
            </a:lvl9pPr>
          </a:lstStyle>
          <a:p>
            <a:endParaRPr/>
          </a:p>
        </p:txBody>
      </p:sp>
      <p:sp>
        <p:nvSpPr>
          <p:cNvPr id="12" name="Google Shape;12;p23"/>
          <p:cNvSpPr/>
          <p:nvPr/>
        </p:nvSpPr>
        <p:spPr>
          <a:xfrm>
            <a:off x="0" y="0"/>
            <a:ext cx="11161713" cy="431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600"/>
              <a:buFont typeface="Noto Sans Symbols"/>
              <a:buNone/>
            </a:pPr>
            <a:endParaRPr sz="2600" b="0" i="0" u="none" strike="noStrike" cap="none">
              <a:solidFill>
                <a:srgbClr val="FFFFFF"/>
              </a:solidFill>
              <a:latin typeface="Arial"/>
              <a:ea typeface="Arial"/>
              <a:cs typeface="Arial"/>
              <a:sym typeface="Arial"/>
            </a:endParaRPr>
          </a:p>
        </p:txBody>
      </p:sp>
      <p:sp>
        <p:nvSpPr>
          <p:cNvPr id="13" name="Google Shape;13;p23"/>
          <p:cNvSpPr txBox="1">
            <a:spLocks noGrp="1"/>
          </p:cNvSpPr>
          <p:nvPr>
            <p:ph type="sldNum" idx="12"/>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lvl1pPr marL="0" marR="0" lvl="0" indent="0" algn="r" rtl="0">
              <a:lnSpc>
                <a:spcPct val="125000"/>
              </a:lnSpc>
              <a:spcBef>
                <a:spcPts val="0"/>
              </a:spcBef>
              <a:spcAft>
                <a:spcPts val="0"/>
              </a:spcAft>
              <a:buNone/>
              <a:defRPr sz="1200" b="0" i="0" u="none" strike="noStrike" cap="none">
                <a:solidFill>
                  <a:srgbClr val="888888"/>
                </a:solidFill>
                <a:latin typeface="Verdana"/>
                <a:ea typeface="Verdana"/>
                <a:cs typeface="Verdana"/>
                <a:sym typeface="Verdana"/>
              </a:defRPr>
            </a:lvl1pPr>
            <a:lvl2pPr marL="0" marR="0" lvl="1" indent="0" algn="r" rtl="0">
              <a:lnSpc>
                <a:spcPct val="125000"/>
              </a:lnSpc>
              <a:spcBef>
                <a:spcPts val="0"/>
              </a:spcBef>
              <a:spcAft>
                <a:spcPts val="0"/>
              </a:spcAft>
              <a:buNone/>
              <a:defRPr sz="1200" b="0" i="0" u="none" strike="noStrike" cap="none">
                <a:solidFill>
                  <a:srgbClr val="888888"/>
                </a:solidFill>
                <a:latin typeface="Verdana"/>
                <a:ea typeface="Verdana"/>
                <a:cs typeface="Verdana"/>
                <a:sym typeface="Verdana"/>
              </a:defRPr>
            </a:lvl2pPr>
            <a:lvl3pPr marL="0" marR="0" lvl="2" indent="0" algn="r" rtl="0">
              <a:lnSpc>
                <a:spcPct val="125000"/>
              </a:lnSpc>
              <a:spcBef>
                <a:spcPts val="0"/>
              </a:spcBef>
              <a:spcAft>
                <a:spcPts val="0"/>
              </a:spcAft>
              <a:buNone/>
              <a:defRPr sz="1200" b="0" i="0" u="none" strike="noStrike" cap="none">
                <a:solidFill>
                  <a:srgbClr val="888888"/>
                </a:solidFill>
                <a:latin typeface="Verdana"/>
                <a:ea typeface="Verdana"/>
                <a:cs typeface="Verdana"/>
                <a:sym typeface="Verdana"/>
              </a:defRPr>
            </a:lvl3pPr>
            <a:lvl4pPr marL="0" marR="0" lvl="3" indent="0" algn="r" rtl="0">
              <a:lnSpc>
                <a:spcPct val="125000"/>
              </a:lnSpc>
              <a:spcBef>
                <a:spcPts val="0"/>
              </a:spcBef>
              <a:spcAft>
                <a:spcPts val="0"/>
              </a:spcAft>
              <a:buNone/>
              <a:defRPr sz="1200" b="0" i="0" u="none" strike="noStrike" cap="none">
                <a:solidFill>
                  <a:srgbClr val="888888"/>
                </a:solidFill>
                <a:latin typeface="Verdana"/>
                <a:ea typeface="Verdana"/>
                <a:cs typeface="Verdana"/>
                <a:sym typeface="Verdana"/>
              </a:defRPr>
            </a:lvl4pPr>
            <a:lvl5pPr marL="0" marR="0" lvl="4" indent="0" algn="r" rtl="0">
              <a:lnSpc>
                <a:spcPct val="125000"/>
              </a:lnSpc>
              <a:spcBef>
                <a:spcPts val="0"/>
              </a:spcBef>
              <a:spcAft>
                <a:spcPts val="0"/>
              </a:spcAft>
              <a:buNone/>
              <a:defRPr sz="1200" b="0" i="0" u="none" strike="noStrike" cap="none">
                <a:solidFill>
                  <a:srgbClr val="888888"/>
                </a:solidFill>
                <a:latin typeface="Verdana"/>
                <a:ea typeface="Verdana"/>
                <a:cs typeface="Verdana"/>
                <a:sym typeface="Verdana"/>
              </a:defRPr>
            </a:lvl5pPr>
            <a:lvl6pPr marL="0" marR="0" lvl="5" indent="0" algn="r" rtl="0">
              <a:lnSpc>
                <a:spcPct val="125000"/>
              </a:lnSpc>
              <a:spcBef>
                <a:spcPts val="0"/>
              </a:spcBef>
              <a:spcAft>
                <a:spcPts val="0"/>
              </a:spcAft>
              <a:buNone/>
              <a:defRPr sz="1200" b="0" i="0" u="none" strike="noStrike" cap="none">
                <a:solidFill>
                  <a:srgbClr val="888888"/>
                </a:solidFill>
                <a:latin typeface="Verdana"/>
                <a:ea typeface="Verdana"/>
                <a:cs typeface="Verdana"/>
                <a:sym typeface="Verdana"/>
              </a:defRPr>
            </a:lvl6pPr>
            <a:lvl7pPr marL="0" marR="0" lvl="6" indent="0" algn="r" rtl="0">
              <a:lnSpc>
                <a:spcPct val="125000"/>
              </a:lnSpc>
              <a:spcBef>
                <a:spcPts val="0"/>
              </a:spcBef>
              <a:spcAft>
                <a:spcPts val="0"/>
              </a:spcAft>
              <a:buNone/>
              <a:defRPr sz="1200" b="0" i="0" u="none" strike="noStrike" cap="none">
                <a:solidFill>
                  <a:srgbClr val="888888"/>
                </a:solidFill>
                <a:latin typeface="Verdana"/>
                <a:ea typeface="Verdana"/>
                <a:cs typeface="Verdana"/>
                <a:sym typeface="Verdana"/>
              </a:defRPr>
            </a:lvl7pPr>
            <a:lvl8pPr marL="0" marR="0" lvl="7" indent="0" algn="r" rtl="0">
              <a:lnSpc>
                <a:spcPct val="125000"/>
              </a:lnSpc>
              <a:spcBef>
                <a:spcPts val="0"/>
              </a:spcBef>
              <a:spcAft>
                <a:spcPts val="0"/>
              </a:spcAft>
              <a:buNone/>
              <a:defRPr sz="1200" b="0" i="0" u="none" strike="noStrike" cap="none">
                <a:solidFill>
                  <a:srgbClr val="888888"/>
                </a:solidFill>
                <a:latin typeface="Verdana"/>
                <a:ea typeface="Verdana"/>
                <a:cs typeface="Verdana"/>
                <a:sym typeface="Verdana"/>
              </a:defRPr>
            </a:lvl8pPr>
            <a:lvl9pPr marL="0" marR="0" lvl="8" indent="0" algn="r" rtl="0">
              <a:lnSpc>
                <a:spcPct val="125000"/>
              </a:lnSpc>
              <a:spcBef>
                <a:spcPts val="0"/>
              </a:spcBef>
              <a:spcAft>
                <a:spcPts val="0"/>
              </a:spcAft>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32"/>
          <p:cNvSpPr txBox="1">
            <a:spLocks noGrp="1"/>
          </p:cNvSpPr>
          <p:nvPr>
            <p:ph type="sldNum" idx="12"/>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lvl1pPr marL="0" marR="0" lvl="0" indent="0" algn="r" rtl="0">
              <a:lnSpc>
                <a:spcPct val="125000"/>
              </a:lnSpc>
              <a:spcBef>
                <a:spcPts val="0"/>
              </a:spcBef>
              <a:spcAft>
                <a:spcPts val="0"/>
              </a:spcAft>
              <a:buNone/>
              <a:defRPr sz="1200">
                <a:solidFill>
                  <a:srgbClr val="888888"/>
                </a:solidFill>
                <a:latin typeface="Verdana"/>
                <a:ea typeface="Verdana"/>
                <a:cs typeface="Verdana"/>
                <a:sym typeface="Verdana"/>
              </a:defRPr>
            </a:lvl1pPr>
            <a:lvl2pPr marL="0" marR="0" lvl="1" indent="0" algn="r" rtl="0">
              <a:lnSpc>
                <a:spcPct val="125000"/>
              </a:lnSpc>
              <a:spcBef>
                <a:spcPts val="0"/>
              </a:spcBef>
              <a:spcAft>
                <a:spcPts val="0"/>
              </a:spcAft>
              <a:buNone/>
              <a:defRPr sz="1200">
                <a:solidFill>
                  <a:srgbClr val="888888"/>
                </a:solidFill>
                <a:latin typeface="Verdana"/>
                <a:ea typeface="Verdana"/>
                <a:cs typeface="Verdana"/>
                <a:sym typeface="Verdana"/>
              </a:defRPr>
            </a:lvl2pPr>
            <a:lvl3pPr marL="0" marR="0" lvl="2" indent="0" algn="r" rtl="0">
              <a:lnSpc>
                <a:spcPct val="125000"/>
              </a:lnSpc>
              <a:spcBef>
                <a:spcPts val="0"/>
              </a:spcBef>
              <a:spcAft>
                <a:spcPts val="0"/>
              </a:spcAft>
              <a:buNone/>
              <a:defRPr sz="1200">
                <a:solidFill>
                  <a:srgbClr val="888888"/>
                </a:solidFill>
                <a:latin typeface="Verdana"/>
                <a:ea typeface="Verdana"/>
                <a:cs typeface="Verdana"/>
                <a:sym typeface="Verdana"/>
              </a:defRPr>
            </a:lvl3pPr>
            <a:lvl4pPr marL="0" marR="0" lvl="3" indent="0" algn="r" rtl="0">
              <a:lnSpc>
                <a:spcPct val="125000"/>
              </a:lnSpc>
              <a:spcBef>
                <a:spcPts val="0"/>
              </a:spcBef>
              <a:spcAft>
                <a:spcPts val="0"/>
              </a:spcAft>
              <a:buNone/>
              <a:defRPr sz="1200">
                <a:solidFill>
                  <a:srgbClr val="888888"/>
                </a:solidFill>
                <a:latin typeface="Verdana"/>
                <a:ea typeface="Verdana"/>
                <a:cs typeface="Verdana"/>
                <a:sym typeface="Verdana"/>
              </a:defRPr>
            </a:lvl4pPr>
            <a:lvl5pPr marL="0" marR="0" lvl="4" indent="0" algn="r" rtl="0">
              <a:lnSpc>
                <a:spcPct val="125000"/>
              </a:lnSpc>
              <a:spcBef>
                <a:spcPts val="0"/>
              </a:spcBef>
              <a:spcAft>
                <a:spcPts val="0"/>
              </a:spcAft>
              <a:buNone/>
              <a:defRPr sz="1200">
                <a:solidFill>
                  <a:srgbClr val="888888"/>
                </a:solidFill>
                <a:latin typeface="Verdana"/>
                <a:ea typeface="Verdana"/>
                <a:cs typeface="Verdana"/>
                <a:sym typeface="Verdana"/>
              </a:defRPr>
            </a:lvl5pPr>
            <a:lvl6pPr marL="0" marR="0" lvl="5" indent="0" algn="r" rtl="0">
              <a:lnSpc>
                <a:spcPct val="125000"/>
              </a:lnSpc>
              <a:spcBef>
                <a:spcPts val="0"/>
              </a:spcBef>
              <a:spcAft>
                <a:spcPts val="0"/>
              </a:spcAft>
              <a:buNone/>
              <a:defRPr sz="1200">
                <a:solidFill>
                  <a:srgbClr val="888888"/>
                </a:solidFill>
                <a:latin typeface="Verdana"/>
                <a:ea typeface="Verdana"/>
                <a:cs typeface="Verdana"/>
                <a:sym typeface="Verdana"/>
              </a:defRPr>
            </a:lvl6pPr>
            <a:lvl7pPr marL="0" marR="0" lvl="6" indent="0" algn="r" rtl="0">
              <a:lnSpc>
                <a:spcPct val="125000"/>
              </a:lnSpc>
              <a:spcBef>
                <a:spcPts val="0"/>
              </a:spcBef>
              <a:spcAft>
                <a:spcPts val="0"/>
              </a:spcAft>
              <a:buNone/>
              <a:defRPr sz="1200">
                <a:solidFill>
                  <a:srgbClr val="888888"/>
                </a:solidFill>
                <a:latin typeface="Verdana"/>
                <a:ea typeface="Verdana"/>
                <a:cs typeface="Verdana"/>
                <a:sym typeface="Verdana"/>
              </a:defRPr>
            </a:lvl7pPr>
            <a:lvl8pPr marL="0" marR="0" lvl="7" indent="0" algn="r" rtl="0">
              <a:lnSpc>
                <a:spcPct val="125000"/>
              </a:lnSpc>
              <a:spcBef>
                <a:spcPts val="0"/>
              </a:spcBef>
              <a:spcAft>
                <a:spcPts val="0"/>
              </a:spcAft>
              <a:buNone/>
              <a:defRPr sz="1200">
                <a:solidFill>
                  <a:srgbClr val="888888"/>
                </a:solidFill>
                <a:latin typeface="Verdana"/>
                <a:ea typeface="Verdana"/>
                <a:cs typeface="Verdana"/>
                <a:sym typeface="Verdana"/>
              </a:defRPr>
            </a:lvl8pPr>
            <a:lvl9pPr marL="0" marR="0" lvl="8" indent="0" algn="r" rtl="0">
              <a:lnSpc>
                <a:spcPct val="125000"/>
              </a:lnSpc>
              <a:spcBef>
                <a:spcPts val="0"/>
              </a:spcBef>
              <a:spcAft>
                <a:spcPts val="0"/>
              </a:spcAft>
              <a:buNone/>
              <a:defRPr sz="1200">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35"/>
          <p:cNvPicPr preferRelativeResize="0"/>
          <p:nvPr/>
        </p:nvPicPr>
        <p:blipFill rotWithShape="1">
          <a:blip r:embed="rId5">
            <a:alphaModFix/>
          </a:blip>
          <a:srcRect/>
          <a:stretch/>
        </p:blipFill>
        <p:spPr>
          <a:xfrm>
            <a:off x="3819948" y="3316605"/>
            <a:ext cx="3523474" cy="929640"/>
          </a:xfrm>
          <a:prstGeom prst="rect">
            <a:avLst/>
          </a:prstGeom>
          <a:noFill/>
          <a:ln>
            <a:noFill/>
          </a:ln>
        </p:spPr>
      </p:pic>
      <p:pic>
        <p:nvPicPr>
          <p:cNvPr id="54" name="Google Shape;54;p35"/>
          <p:cNvPicPr preferRelativeResize="0"/>
          <p:nvPr/>
        </p:nvPicPr>
        <p:blipFill rotWithShape="1">
          <a:blip r:embed="rId6">
            <a:alphaModFix/>
          </a:blip>
          <a:srcRect/>
          <a:stretch/>
        </p:blipFill>
        <p:spPr>
          <a:xfrm>
            <a:off x="3779698" y="3314701"/>
            <a:ext cx="3590315" cy="9326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679009" y="3709417"/>
            <a:ext cx="9758177" cy="363818"/>
          </a:xfrm>
          <a:prstGeom prst="rect">
            <a:avLst/>
          </a:prstGeom>
          <a:solidFill>
            <a:srgbClr val="FF0000"/>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764"/>
              <a:buFont typeface="Arial"/>
              <a:buNone/>
            </a:pPr>
            <a:r>
              <a:rPr lang="ja-JP" sz="1764" b="0" i="0" u="none" strike="noStrike" cap="none">
                <a:solidFill>
                  <a:schemeClr val="lt1"/>
                </a:solidFill>
                <a:latin typeface="Meiryo"/>
                <a:ea typeface="Meiryo"/>
                <a:cs typeface="Meiryo"/>
                <a:sym typeface="Meiryo"/>
              </a:rPr>
              <a:t>～　取引先の倒産による「連鎖倒産」のリスクへの備え　～</a:t>
            </a:r>
            <a:endParaRPr sz="1764" b="0" i="0" u="none" strike="noStrike" cap="none">
              <a:solidFill>
                <a:schemeClr val="lt1"/>
              </a:solidFill>
              <a:latin typeface="Meiryo"/>
              <a:ea typeface="Meiryo"/>
              <a:cs typeface="Meiryo"/>
              <a:sym typeface="Meiryo"/>
            </a:endParaRPr>
          </a:p>
        </p:txBody>
      </p:sp>
      <p:sp>
        <p:nvSpPr>
          <p:cNvPr id="76" name="Google Shape;76;p1"/>
          <p:cNvSpPr txBox="1"/>
          <p:nvPr/>
        </p:nvSpPr>
        <p:spPr>
          <a:xfrm>
            <a:off x="538956" y="3093701"/>
            <a:ext cx="1008380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ja-JP" sz="3200" b="1" i="0" u="none" strike="noStrike" cap="none">
                <a:solidFill>
                  <a:schemeClr val="dk1"/>
                </a:solidFill>
                <a:latin typeface="Meiryo"/>
                <a:ea typeface="Meiryo"/>
                <a:cs typeface="Meiryo"/>
                <a:sym typeface="Meiryo"/>
              </a:rPr>
              <a:t>「ビジネス総合保険制度」新特約のご案内</a:t>
            </a:r>
            <a:endParaRPr sz="3200" b="1" i="0" u="none" strike="noStrike" cap="none">
              <a:solidFill>
                <a:schemeClr val="dk1"/>
              </a:solidFill>
              <a:latin typeface="Meiryo"/>
              <a:ea typeface="Meiryo"/>
              <a:cs typeface="Meiryo"/>
              <a:sym typeface="Meiryo"/>
            </a:endParaRPr>
          </a:p>
        </p:txBody>
      </p:sp>
      <p:sp>
        <p:nvSpPr>
          <p:cNvPr id="77" name="Google Shape;77;p1"/>
          <p:cNvSpPr txBox="1"/>
          <p:nvPr/>
        </p:nvSpPr>
        <p:spPr>
          <a:xfrm>
            <a:off x="0" y="5124182"/>
            <a:ext cx="1116171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ja-JP" sz="2000" b="0" i="0" u="none" strike="noStrike" cap="none">
                <a:solidFill>
                  <a:schemeClr val="dk1"/>
                </a:solidFill>
                <a:latin typeface="Meiryo"/>
                <a:ea typeface="Meiryo"/>
                <a:cs typeface="Meiryo"/>
                <a:sym typeface="Meiryo"/>
              </a:rPr>
              <a:t>2023年</a:t>
            </a:r>
            <a:r>
              <a:rPr lang="ja-JP" sz="2000">
                <a:solidFill>
                  <a:schemeClr val="dk1"/>
                </a:solidFill>
                <a:latin typeface="Meiryo"/>
                <a:ea typeface="Meiryo"/>
                <a:cs typeface="Meiryo"/>
                <a:sym typeface="Meiryo"/>
              </a:rPr>
              <a:t>5</a:t>
            </a:r>
            <a:r>
              <a:rPr lang="ja-JP" sz="2000" b="0" i="0" u="none" strike="noStrike" cap="none">
                <a:solidFill>
                  <a:schemeClr val="dk1"/>
                </a:solidFill>
                <a:latin typeface="Meiryo"/>
                <a:ea typeface="Meiryo"/>
                <a:cs typeface="Meiryo"/>
                <a:sym typeface="Meiryo"/>
              </a:rPr>
              <a:t>月</a:t>
            </a:r>
            <a:r>
              <a:rPr lang="ja-JP" sz="2000">
                <a:solidFill>
                  <a:schemeClr val="dk1"/>
                </a:solidFill>
                <a:latin typeface="Meiryo"/>
                <a:ea typeface="Meiryo"/>
                <a:cs typeface="Meiryo"/>
                <a:sym typeface="Meiryo"/>
              </a:rPr>
              <a:t>30</a:t>
            </a:r>
            <a:r>
              <a:rPr lang="ja-JP" sz="2000" b="0" i="0" u="none" strike="noStrike" cap="none">
                <a:solidFill>
                  <a:schemeClr val="dk1"/>
                </a:solidFill>
                <a:latin typeface="Meiryo"/>
                <a:ea typeface="Meiryo"/>
                <a:cs typeface="Meiryo"/>
                <a:sym typeface="Meiryo"/>
              </a:rPr>
              <a:t>日</a:t>
            </a:r>
            <a:endParaRPr sz="2000" b="0" i="0" u="none" strike="noStrike" cap="none">
              <a:solidFill>
                <a:schemeClr val="dk1"/>
              </a:solidFill>
              <a:latin typeface="Meiryo"/>
              <a:ea typeface="Meiryo"/>
              <a:cs typeface="Meiryo"/>
              <a:sym typeface="Meiryo"/>
            </a:endParaRPr>
          </a:p>
        </p:txBody>
      </p:sp>
      <p:sp>
        <p:nvSpPr>
          <p:cNvPr id="78" name="Google Shape;78;p1"/>
          <p:cNvSpPr txBox="1"/>
          <p:nvPr/>
        </p:nvSpPr>
        <p:spPr>
          <a:xfrm>
            <a:off x="108248" y="58275"/>
            <a:ext cx="2016224" cy="406365"/>
          </a:xfrm>
          <a:prstGeom prst="rect">
            <a:avLst/>
          </a:prstGeom>
          <a:noFill/>
          <a:ln w="12700" cap="flat" cmpd="sng">
            <a:solidFill>
              <a:srgbClr val="FF0000"/>
            </a:solidFill>
            <a:prstDash val="solid"/>
            <a:round/>
            <a:headEnd type="none" w="sm" len="sm"/>
            <a:tailEnd type="none" w="sm" len="sm"/>
          </a:ln>
        </p:spPr>
        <p:txBody>
          <a:bodyPr spcFirstLastPara="1" wrap="square" lIns="91425" tIns="82375" rIns="91425" bIns="45700" anchor="ctr" anchorCtr="0">
            <a:spAutoFit/>
          </a:bodyPr>
          <a:lstStyle/>
          <a:p>
            <a:pPr marL="0" marR="0" lvl="0" indent="0" algn="ctr" rtl="0">
              <a:lnSpc>
                <a:spcPct val="100000"/>
              </a:lnSpc>
              <a:spcBef>
                <a:spcPts val="0"/>
              </a:spcBef>
              <a:spcAft>
                <a:spcPts val="0"/>
              </a:spcAft>
              <a:buNone/>
            </a:pPr>
            <a:r>
              <a:rPr lang="ja-JP" sz="1800" b="0" i="0" u="none" strike="noStrike" cap="none">
                <a:solidFill>
                  <a:srgbClr val="FF0000"/>
                </a:solidFill>
                <a:latin typeface="Meiryo"/>
                <a:ea typeface="Meiryo"/>
                <a:cs typeface="Meiryo"/>
                <a:sym typeface="Meiryo"/>
              </a:rPr>
              <a:t>【Confidential】</a:t>
            </a:r>
            <a:endParaRPr sz="1800" b="0" i="0" u="none" strike="noStrike" cap="none">
              <a:solidFill>
                <a:srgbClr val="FF0000"/>
              </a:solidFill>
              <a:latin typeface="Meiryo"/>
              <a:ea typeface="Meiryo"/>
              <a:cs typeface="Meiryo"/>
              <a:sym typeface="Meiryo"/>
            </a:endParaRPr>
          </a:p>
        </p:txBody>
      </p:sp>
      <p:pic>
        <p:nvPicPr>
          <p:cNvPr id="79" name="Google Shape;79;p1"/>
          <p:cNvPicPr preferRelativeResize="0"/>
          <p:nvPr/>
        </p:nvPicPr>
        <p:blipFill rotWithShape="1">
          <a:blip r:embed="rId3">
            <a:alphaModFix/>
          </a:blip>
          <a:srcRect/>
          <a:stretch/>
        </p:blipFill>
        <p:spPr>
          <a:xfrm>
            <a:off x="8029128" y="719024"/>
            <a:ext cx="2750515" cy="746150"/>
          </a:xfrm>
          <a:prstGeom prst="rect">
            <a:avLst/>
          </a:prstGeom>
          <a:noFill/>
          <a:ln>
            <a:noFill/>
          </a:ln>
        </p:spPr>
      </p:pic>
      <p:sp>
        <p:nvSpPr>
          <p:cNvPr id="80" name="Google Shape;80;p1"/>
          <p:cNvSpPr txBox="1">
            <a:spLocks noGrp="1"/>
          </p:cNvSpPr>
          <p:nvPr>
            <p:ph type="body" idx="3"/>
          </p:nvPr>
        </p:nvSpPr>
        <p:spPr>
          <a:xfrm>
            <a:off x="619693" y="838281"/>
            <a:ext cx="4364037" cy="358775"/>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1"/>
              </a:buClr>
              <a:buSzPts val="2200"/>
              <a:buFont typeface="Arial"/>
              <a:buNone/>
            </a:pPr>
            <a:r>
              <a:rPr lang="ja-JP" sz="2200">
                <a:latin typeface="Arial"/>
                <a:ea typeface="Arial"/>
                <a:cs typeface="Arial"/>
                <a:sym typeface="Arial"/>
              </a:rPr>
              <a:t>商工会　御中</a:t>
            </a:r>
            <a:endParaRPr/>
          </a:p>
        </p:txBody>
      </p:sp>
      <p:sp>
        <p:nvSpPr>
          <p:cNvPr id="81" name="Google Shape;81;p1"/>
          <p:cNvSpPr txBox="1"/>
          <p:nvPr/>
        </p:nvSpPr>
        <p:spPr>
          <a:xfrm>
            <a:off x="1" y="6013673"/>
            <a:ext cx="1116171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ja-JP" sz="2000">
                <a:solidFill>
                  <a:schemeClr val="dk1"/>
                </a:solidFill>
                <a:latin typeface="Meiryo"/>
                <a:ea typeface="Meiryo"/>
                <a:cs typeface="Meiryo"/>
                <a:sym typeface="Meiryo"/>
              </a:rPr>
              <a:t>静岡法人営業部　静岡法人支社</a:t>
            </a:r>
            <a:endParaRPr sz="2000" b="0" i="0" u="none" strike="noStrike" cap="none">
              <a:solidFill>
                <a:schemeClr val="dk1"/>
              </a:solidFill>
              <a:latin typeface="Meiryo"/>
              <a:ea typeface="Meiryo"/>
              <a:cs typeface="Meiryo"/>
              <a:sym typeface="Meiry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9</a:t>
            </a:fld>
            <a:endParaRPr/>
          </a:p>
        </p:txBody>
      </p:sp>
      <p:cxnSp>
        <p:nvCxnSpPr>
          <p:cNvPr id="203" name="Google Shape;203;p10"/>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204" name="Google Shape;204;p10"/>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環境認識　～取引先倒産リスクの高まり～</a:t>
            </a:r>
            <a:endParaRPr sz="2400" b="1">
              <a:solidFill>
                <a:schemeClr val="dk1"/>
              </a:solidFill>
              <a:latin typeface="Meiryo"/>
              <a:ea typeface="Meiryo"/>
              <a:cs typeface="Meiryo"/>
              <a:sym typeface="Meiryo"/>
            </a:endParaRPr>
          </a:p>
        </p:txBody>
      </p:sp>
      <p:sp>
        <p:nvSpPr>
          <p:cNvPr id="205" name="Google Shape;205;p10"/>
          <p:cNvSpPr txBox="1"/>
          <p:nvPr/>
        </p:nvSpPr>
        <p:spPr>
          <a:xfrm>
            <a:off x="6444952" y="6179358"/>
            <a:ext cx="3888432" cy="284693"/>
          </a:xfrm>
          <a:prstGeom prst="rect">
            <a:avLst/>
          </a:prstGeom>
          <a:noFill/>
          <a:ln>
            <a:noFill/>
          </a:ln>
        </p:spPr>
        <p:txBody>
          <a:bodyPr spcFirstLastPara="1" wrap="square" lIns="91425" tIns="45700" rIns="91425" bIns="45700" anchor="t" anchorCtr="0">
            <a:spAutoFit/>
          </a:bodyPr>
          <a:lstStyle/>
          <a:p>
            <a:pPr marL="0" marR="0" lvl="0" indent="0" algn="r" rtl="0">
              <a:lnSpc>
                <a:spcPct val="136487"/>
              </a:lnSpc>
              <a:spcBef>
                <a:spcPts val="0"/>
              </a:spcBef>
              <a:spcAft>
                <a:spcPts val="0"/>
              </a:spcAft>
              <a:buNone/>
            </a:pPr>
            <a:r>
              <a:rPr lang="ja-JP" sz="1099">
                <a:solidFill>
                  <a:schemeClr val="dk1"/>
                </a:solidFill>
                <a:latin typeface="Meiryo"/>
                <a:ea typeface="Meiryo"/>
                <a:cs typeface="Meiryo"/>
                <a:sym typeface="Meiryo"/>
              </a:rPr>
              <a:t>（出典：東京商工リサーチ「全国企業倒産状況」）</a:t>
            </a:r>
            <a:endParaRPr sz="1099">
              <a:solidFill>
                <a:schemeClr val="dk1"/>
              </a:solidFill>
              <a:latin typeface="Meiryo"/>
              <a:ea typeface="Meiryo"/>
              <a:cs typeface="Meiryo"/>
              <a:sym typeface="Meiryo"/>
            </a:endParaRPr>
          </a:p>
        </p:txBody>
      </p:sp>
      <p:sp>
        <p:nvSpPr>
          <p:cNvPr id="206" name="Google Shape;206;p10"/>
          <p:cNvSpPr/>
          <p:nvPr/>
        </p:nvSpPr>
        <p:spPr>
          <a:xfrm>
            <a:off x="540296" y="863351"/>
            <a:ext cx="5576231"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4478"/>
              </a:lnSpc>
              <a:spcBef>
                <a:spcPts val="0"/>
              </a:spcBef>
              <a:spcAft>
                <a:spcPts val="0"/>
              </a:spcAft>
              <a:buNone/>
            </a:pPr>
            <a:r>
              <a:rPr lang="ja-JP" sz="2014" b="1">
                <a:solidFill>
                  <a:schemeClr val="lt1"/>
                </a:solidFill>
                <a:latin typeface="Meiryo"/>
                <a:ea typeface="Meiryo"/>
                <a:cs typeface="Meiryo"/>
                <a:sym typeface="Meiryo"/>
              </a:rPr>
              <a:t>ゼロゼロ融資の返済開始に伴う現状</a:t>
            </a:r>
            <a:endParaRPr sz="2014" b="1">
              <a:solidFill>
                <a:schemeClr val="lt1"/>
              </a:solidFill>
              <a:latin typeface="Meiryo"/>
              <a:ea typeface="Meiryo"/>
              <a:cs typeface="Meiryo"/>
              <a:sym typeface="Meiryo"/>
            </a:endParaRPr>
          </a:p>
        </p:txBody>
      </p:sp>
      <p:pic>
        <p:nvPicPr>
          <p:cNvPr id="207" name="Google Shape;207;p10" descr="東京商工リサーチ調べ　全国の企業倒産件数"/>
          <p:cNvPicPr preferRelativeResize="0"/>
          <p:nvPr/>
        </p:nvPicPr>
        <p:blipFill rotWithShape="1">
          <a:blip r:embed="rId3">
            <a:alphaModFix/>
          </a:blip>
          <a:srcRect/>
          <a:stretch/>
        </p:blipFill>
        <p:spPr>
          <a:xfrm>
            <a:off x="6877000" y="1621185"/>
            <a:ext cx="3456384" cy="4389059"/>
          </a:xfrm>
          <a:prstGeom prst="rect">
            <a:avLst/>
          </a:prstGeom>
          <a:noFill/>
          <a:ln>
            <a:noFill/>
          </a:ln>
        </p:spPr>
      </p:pic>
      <p:sp>
        <p:nvSpPr>
          <p:cNvPr id="208" name="Google Shape;208;p10"/>
          <p:cNvSpPr txBox="1"/>
          <p:nvPr/>
        </p:nvSpPr>
        <p:spPr>
          <a:xfrm>
            <a:off x="540296" y="1567832"/>
            <a:ext cx="10767872"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●東京商工リサーチが発表した2023年2月の全国企業倒産</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件数は前年同月比26%増の577件となり、リーマン・</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ショック前後の2009年4月以来、13年10カ月振りに</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11か月連続で前年を上回った。</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●ゼロゼロ融資を利用した企業の倒産も前年同月比の</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2.5倍の48件となった。</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●今後本格化するゼロゼロ融資の返済に加えて、コロナ</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禍やロシアのウクライナ侵攻、円高等の影響による</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燃料・原材料価格の高騰、人材不足が追い打ちを</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かけており、経営再建が課題。</a:t>
            </a:r>
            <a:endParaRPr sz="1800">
              <a:solidFill>
                <a:schemeClr val="dk1"/>
              </a:solidFill>
              <a:latin typeface="Meiryo"/>
              <a:ea typeface="Meiryo"/>
              <a:cs typeface="Meiryo"/>
              <a:sym typeface="Meiryo"/>
            </a:endParaRPr>
          </a:p>
        </p:txBody>
      </p:sp>
      <p:sp>
        <p:nvSpPr>
          <p:cNvPr id="209" name="Google Shape;209;p10"/>
          <p:cNvSpPr txBox="1"/>
          <p:nvPr/>
        </p:nvSpPr>
        <p:spPr>
          <a:xfrm>
            <a:off x="881477" y="5440740"/>
            <a:ext cx="4893868" cy="1569660"/>
          </a:xfrm>
          <a:prstGeom prst="rect">
            <a:avLst/>
          </a:prstGeom>
          <a:noFill/>
          <a:ln w="50800" cap="flat" cmpd="dbl">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　取引先倒産等のリスクが高まるなか、</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　貴所の経営相談が会員事業者さまに</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　とってより重要な支援になるものと</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　思料します。</a:t>
            </a: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10</a:t>
            </a:fld>
            <a:endParaRPr/>
          </a:p>
        </p:txBody>
      </p:sp>
      <p:cxnSp>
        <p:nvCxnSpPr>
          <p:cNvPr id="216" name="Google Shape;216;p11"/>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217" name="Google Shape;217;p11"/>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倒産防止特約の概要　～貴会経営相談における位置づけ～</a:t>
            </a:r>
            <a:endParaRPr sz="2400" b="1">
              <a:solidFill>
                <a:schemeClr val="dk1"/>
              </a:solidFill>
              <a:latin typeface="Meiryo"/>
              <a:ea typeface="Meiryo"/>
              <a:cs typeface="Meiryo"/>
              <a:sym typeface="Meiryo"/>
            </a:endParaRPr>
          </a:p>
        </p:txBody>
      </p:sp>
      <p:sp>
        <p:nvSpPr>
          <p:cNvPr id="218" name="Google Shape;218;p11"/>
          <p:cNvSpPr/>
          <p:nvPr/>
        </p:nvSpPr>
        <p:spPr>
          <a:xfrm>
            <a:off x="540297" y="863351"/>
            <a:ext cx="2880320"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4478"/>
              </a:lnSpc>
              <a:spcBef>
                <a:spcPts val="0"/>
              </a:spcBef>
              <a:spcAft>
                <a:spcPts val="0"/>
              </a:spcAft>
              <a:buNone/>
            </a:pPr>
            <a:r>
              <a:rPr lang="ja-JP" sz="2014" b="1">
                <a:solidFill>
                  <a:schemeClr val="lt1"/>
                </a:solidFill>
                <a:latin typeface="Meiryo"/>
                <a:ea typeface="Meiryo"/>
                <a:cs typeface="Meiryo"/>
                <a:sym typeface="Meiryo"/>
              </a:rPr>
              <a:t>経営相談</a:t>
            </a:r>
            <a:endParaRPr sz="2014" b="1">
              <a:solidFill>
                <a:schemeClr val="lt1"/>
              </a:solidFill>
              <a:latin typeface="Meiryo"/>
              <a:ea typeface="Meiryo"/>
              <a:cs typeface="Meiryo"/>
              <a:sym typeface="Meiryo"/>
            </a:endParaRPr>
          </a:p>
        </p:txBody>
      </p:sp>
      <p:sp>
        <p:nvSpPr>
          <p:cNvPr id="219" name="Google Shape;219;p11"/>
          <p:cNvSpPr txBox="1"/>
          <p:nvPr/>
        </p:nvSpPr>
        <p:spPr>
          <a:xfrm>
            <a:off x="540297" y="1405161"/>
            <a:ext cx="4104455" cy="2246769"/>
          </a:xfrm>
          <a:prstGeom prst="rect">
            <a:avLst/>
          </a:prstGeom>
          <a:noFill/>
          <a:ln w="9525" cap="flat" cmpd="sng">
            <a:solidFill>
              <a:srgbClr val="D0CEC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＜例＞</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●事業継承を相談したい</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●事業の継続に必要な資金調達に</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　困っている</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●赤字が解消されない</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rgbClr val="FF0000"/>
                </a:solidFill>
                <a:latin typeface="Meiryo"/>
                <a:ea typeface="Meiryo"/>
                <a:cs typeface="Meiryo"/>
                <a:sym typeface="Meiryo"/>
              </a:rPr>
              <a:t>●取引先が倒産して経営に大きく</a:t>
            </a:r>
            <a:endParaRPr sz="2000">
              <a:solidFill>
                <a:srgbClr val="FF0000"/>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rgbClr val="FF0000"/>
                </a:solidFill>
                <a:latin typeface="Meiryo"/>
                <a:ea typeface="Meiryo"/>
                <a:cs typeface="Meiryo"/>
                <a:sym typeface="Meiryo"/>
              </a:rPr>
              <a:t>　ひびいている</a:t>
            </a:r>
            <a:r>
              <a:rPr lang="ja-JP" sz="2000">
                <a:solidFill>
                  <a:schemeClr val="dk1"/>
                </a:solidFill>
                <a:latin typeface="Meiryo"/>
                <a:ea typeface="Meiryo"/>
                <a:cs typeface="Meiryo"/>
                <a:sym typeface="Meiryo"/>
              </a:rPr>
              <a:t>　　　　　　　等</a:t>
            </a:r>
            <a:endParaRPr sz="2000">
              <a:solidFill>
                <a:schemeClr val="dk1"/>
              </a:solidFill>
              <a:latin typeface="Meiryo"/>
              <a:ea typeface="Meiryo"/>
              <a:cs typeface="Meiryo"/>
              <a:sym typeface="Meiryo"/>
            </a:endParaRPr>
          </a:p>
        </p:txBody>
      </p:sp>
      <p:sp>
        <p:nvSpPr>
          <p:cNvPr id="220" name="Google Shape;220;p11"/>
          <p:cNvSpPr txBox="1"/>
          <p:nvPr/>
        </p:nvSpPr>
        <p:spPr>
          <a:xfrm>
            <a:off x="6156920" y="1405161"/>
            <a:ext cx="4466256" cy="2246769"/>
          </a:xfrm>
          <a:prstGeom prst="rect">
            <a:avLst/>
          </a:prstGeom>
          <a:noFill/>
          <a:ln w="38100"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●参考情報の提供・相談機関の紹介●マル経融資</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●事業再構築、販促策等の検討</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●中小企業倒産防止共済</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　（経営セーフティ共済）</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1200">
              <a:solidFill>
                <a:schemeClr val="dk1"/>
              </a:solidFill>
              <a:latin typeface="Meiryo"/>
              <a:ea typeface="Meiryo"/>
              <a:cs typeface="Meiryo"/>
              <a:sym typeface="Meiryo"/>
            </a:endParaRPr>
          </a:p>
        </p:txBody>
      </p:sp>
      <p:sp>
        <p:nvSpPr>
          <p:cNvPr id="221" name="Google Shape;221;p11"/>
          <p:cNvSpPr/>
          <p:nvPr/>
        </p:nvSpPr>
        <p:spPr>
          <a:xfrm>
            <a:off x="5076800" y="2197249"/>
            <a:ext cx="792088" cy="504056"/>
          </a:xfrm>
          <a:prstGeom prst="rightArrow">
            <a:avLst>
              <a:gd name="adj1" fmla="val 50000"/>
              <a:gd name="adj2" fmla="val 50000"/>
            </a:avLst>
          </a:prstGeom>
          <a:solidFill>
            <a:srgbClr val="8DA9DB"/>
          </a:solidFill>
          <a:ln w="38100" cap="flat" cmpd="sng">
            <a:solidFill>
              <a:srgbClr val="8DA9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dk1"/>
              </a:solidFill>
              <a:latin typeface="Verdana"/>
              <a:ea typeface="Verdana"/>
              <a:cs typeface="Verdana"/>
              <a:sym typeface="Verdana"/>
            </a:endParaRPr>
          </a:p>
        </p:txBody>
      </p:sp>
      <p:sp>
        <p:nvSpPr>
          <p:cNvPr id="222" name="Google Shape;222;p11"/>
          <p:cNvSpPr txBox="1"/>
          <p:nvPr/>
        </p:nvSpPr>
        <p:spPr>
          <a:xfrm>
            <a:off x="6040200" y="2701305"/>
            <a:ext cx="3401409" cy="707886"/>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p:txBody>
      </p:sp>
      <p:sp>
        <p:nvSpPr>
          <p:cNvPr id="223" name="Google Shape;223;p11"/>
          <p:cNvSpPr txBox="1"/>
          <p:nvPr/>
        </p:nvSpPr>
        <p:spPr>
          <a:xfrm>
            <a:off x="1260375" y="4717529"/>
            <a:ext cx="8030157" cy="2520280"/>
          </a:xfrm>
          <a:prstGeom prst="rect">
            <a:avLst/>
          </a:prstGeom>
          <a:solidFill>
            <a:srgbClr val="E7F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2197" b="1">
                <a:solidFill>
                  <a:srgbClr val="0070C0"/>
                </a:solidFill>
                <a:latin typeface="Meiryo"/>
                <a:ea typeface="Meiryo"/>
                <a:cs typeface="Meiryo"/>
                <a:sym typeface="Meiryo"/>
              </a:rPr>
              <a:t> ＜取引先倒産・入金遅延補償特約＞</a:t>
            </a:r>
            <a:endParaRPr sz="2197" b="1">
              <a:solidFill>
                <a:srgbClr val="0070C0"/>
              </a:solidFill>
              <a:latin typeface="Meiryo"/>
              <a:ea typeface="Meiryo"/>
              <a:cs typeface="Meiryo"/>
              <a:sym typeface="Meiryo"/>
            </a:endParaRPr>
          </a:p>
          <a:p>
            <a:pPr marL="0" marR="0" lvl="0" indent="0" algn="l" rtl="0">
              <a:lnSpc>
                <a:spcPct val="100000"/>
              </a:lnSpc>
              <a:spcBef>
                <a:spcPts val="0"/>
              </a:spcBef>
              <a:spcAft>
                <a:spcPts val="0"/>
              </a:spcAft>
              <a:buNone/>
            </a:pPr>
            <a:r>
              <a:rPr lang="ja-JP" sz="2197">
                <a:solidFill>
                  <a:srgbClr val="000000"/>
                </a:solidFill>
                <a:latin typeface="Meiryo"/>
                <a:ea typeface="Meiryo"/>
                <a:cs typeface="Meiryo"/>
                <a:sym typeface="Meiryo"/>
              </a:rPr>
              <a:t>　</a:t>
            </a:r>
            <a:r>
              <a:rPr lang="ja-JP" sz="2197" b="1">
                <a:solidFill>
                  <a:srgbClr val="000000"/>
                </a:solidFill>
                <a:latin typeface="Meiryo"/>
                <a:ea typeface="Meiryo"/>
                <a:cs typeface="Meiryo"/>
                <a:sym typeface="Meiryo"/>
              </a:rPr>
              <a:t>取引先の倒産事故により被る損害に対して</a:t>
            </a:r>
            <a:endParaRPr sz="2197" b="1">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2197" b="1">
                <a:solidFill>
                  <a:srgbClr val="000000"/>
                </a:solidFill>
                <a:latin typeface="Meiryo"/>
                <a:ea typeface="Meiryo"/>
                <a:cs typeface="Meiryo"/>
                <a:sym typeface="Meiryo"/>
              </a:rPr>
              <a:t>　保険金をお支払いします。</a:t>
            </a:r>
            <a:endParaRPr sz="2197" b="1">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2197" b="1">
                <a:solidFill>
                  <a:srgbClr val="000000"/>
                </a:solidFill>
                <a:latin typeface="Meiryo"/>
                <a:ea typeface="Meiryo"/>
                <a:cs typeface="Meiryo"/>
                <a:sym typeface="Meiryo"/>
              </a:rPr>
              <a:t>　</a:t>
            </a:r>
            <a:r>
              <a:rPr lang="ja-JP" sz="2197" b="1">
                <a:solidFill>
                  <a:srgbClr val="0000CC"/>
                </a:solidFill>
                <a:latin typeface="Meiryo"/>
                <a:ea typeface="Meiryo"/>
                <a:cs typeface="Meiryo"/>
                <a:sym typeface="Meiryo"/>
              </a:rPr>
              <a:t>（返済義務はありません。）</a:t>
            </a:r>
            <a:endParaRPr sz="2197" b="1">
              <a:solidFill>
                <a:srgbClr val="0000CC"/>
              </a:solidFill>
              <a:latin typeface="Meiryo"/>
              <a:ea typeface="Meiryo"/>
              <a:cs typeface="Meiryo"/>
              <a:sym typeface="Meiryo"/>
            </a:endParaRPr>
          </a:p>
          <a:p>
            <a:pPr marL="0" marR="0" lvl="0" indent="0" algn="l" rtl="0">
              <a:lnSpc>
                <a:spcPct val="100000"/>
              </a:lnSpc>
              <a:spcBef>
                <a:spcPts val="0"/>
              </a:spcBef>
              <a:spcAft>
                <a:spcPts val="0"/>
              </a:spcAft>
              <a:buNone/>
            </a:pPr>
            <a:r>
              <a:rPr lang="ja-JP" sz="2197" b="1">
                <a:solidFill>
                  <a:srgbClr val="000000"/>
                </a:solidFill>
                <a:latin typeface="Meiryo"/>
                <a:ea typeface="Meiryo"/>
                <a:cs typeface="Meiryo"/>
                <a:sym typeface="Meiryo"/>
              </a:rPr>
              <a:t>　取引先が倒産した際の資金繰りの心配や連鎖倒産のリスク</a:t>
            </a:r>
            <a:endParaRPr sz="2197" b="1">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2197" b="1">
                <a:solidFill>
                  <a:srgbClr val="000000"/>
                </a:solidFill>
                <a:latin typeface="Meiryo"/>
                <a:ea typeface="Meiryo"/>
                <a:cs typeface="Meiryo"/>
                <a:sym typeface="Meiryo"/>
              </a:rPr>
              <a:t>　を防止し、会員事業者さまと大切な従業員をお守りします！</a:t>
            </a:r>
            <a:endParaRPr sz="2197" b="1">
              <a:solidFill>
                <a:srgbClr val="000000"/>
              </a:solidFill>
              <a:latin typeface="Meiryo"/>
              <a:ea typeface="Meiryo"/>
              <a:cs typeface="Meiryo"/>
              <a:sym typeface="Meiryo"/>
            </a:endParaRPr>
          </a:p>
        </p:txBody>
      </p:sp>
      <p:sp>
        <p:nvSpPr>
          <p:cNvPr id="224" name="Google Shape;224;p11"/>
          <p:cNvSpPr/>
          <p:nvPr/>
        </p:nvSpPr>
        <p:spPr>
          <a:xfrm>
            <a:off x="8185333" y="4310642"/>
            <a:ext cx="2209617" cy="1274864"/>
          </a:xfrm>
          <a:prstGeom prst="flowChartConnector">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9249"/>
              </a:lnSpc>
              <a:spcBef>
                <a:spcPts val="0"/>
              </a:spcBef>
              <a:spcAft>
                <a:spcPts val="0"/>
              </a:spcAft>
              <a:buNone/>
            </a:pPr>
            <a:endParaRPr sz="1373">
              <a:solidFill>
                <a:schemeClr val="lt1"/>
              </a:solidFill>
              <a:latin typeface="Verdana"/>
              <a:ea typeface="Verdana"/>
              <a:cs typeface="Verdana"/>
              <a:sym typeface="Verdana"/>
            </a:endParaRPr>
          </a:p>
        </p:txBody>
      </p:sp>
      <p:sp>
        <p:nvSpPr>
          <p:cNvPr id="225" name="Google Shape;225;p11"/>
          <p:cNvSpPr txBox="1"/>
          <p:nvPr/>
        </p:nvSpPr>
        <p:spPr>
          <a:xfrm>
            <a:off x="8113325" y="4478465"/>
            <a:ext cx="237626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800">
                <a:solidFill>
                  <a:schemeClr val="lt1"/>
                </a:solidFill>
                <a:latin typeface="Meiryo"/>
                <a:ea typeface="Meiryo"/>
                <a:cs typeface="Meiryo"/>
                <a:sym typeface="Meiryo"/>
              </a:rPr>
              <a:t>経営セーフティ</a:t>
            </a:r>
            <a:endParaRPr sz="1800">
              <a:solidFill>
                <a:schemeClr val="lt1"/>
              </a:solidFill>
              <a:latin typeface="Meiryo"/>
              <a:ea typeface="Meiryo"/>
              <a:cs typeface="Meiryo"/>
              <a:sym typeface="Meiryo"/>
            </a:endParaRPr>
          </a:p>
          <a:p>
            <a:pPr marL="0" marR="0" lvl="0" indent="0" algn="ctr" rtl="0">
              <a:lnSpc>
                <a:spcPct val="100000"/>
              </a:lnSpc>
              <a:spcBef>
                <a:spcPts val="0"/>
              </a:spcBef>
              <a:spcAft>
                <a:spcPts val="0"/>
              </a:spcAft>
              <a:buNone/>
            </a:pPr>
            <a:r>
              <a:rPr lang="ja-JP" sz="1800">
                <a:solidFill>
                  <a:schemeClr val="lt1"/>
                </a:solidFill>
                <a:latin typeface="Meiryo"/>
                <a:ea typeface="Meiryo"/>
                <a:cs typeface="Meiryo"/>
                <a:sym typeface="Meiryo"/>
              </a:rPr>
              <a:t>共済を補完する</a:t>
            </a:r>
            <a:endParaRPr sz="1800">
              <a:solidFill>
                <a:schemeClr val="lt1"/>
              </a:solidFill>
              <a:latin typeface="Meiryo"/>
              <a:ea typeface="Meiryo"/>
              <a:cs typeface="Meiryo"/>
              <a:sym typeface="Meiryo"/>
            </a:endParaRPr>
          </a:p>
          <a:p>
            <a:pPr marL="0" marR="0" lvl="0" indent="0" algn="ctr" rtl="0">
              <a:lnSpc>
                <a:spcPct val="100000"/>
              </a:lnSpc>
              <a:spcBef>
                <a:spcPts val="0"/>
              </a:spcBef>
              <a:spcAft>
                <a:spcPts val="0"/>
              </a:spcAft>
              <a:buNone/>
            </a:pPr>
            <a:r>
              <a:rPr lang="ja-JP" sz="1800" b="1">
                <a:solidFill>
                  <a:srgbClr val="FFFF00"/>
                </a:solidFill>
                <a:latin typeface="Meiryo"/>
                <a:ea typeface="Meiryo"/>
                <a:cs typeface="Meiryo"/>
                <a:sym typeface="Meiryo"/>
              </a:rPr>
              <a:t>セーフティネット</a:t>
            </a:r>
            <a:endParaRPr sz="1800" b="1">
              <a:solidFill>
                <a:srgbClr val="FFFF00"/>
              </a:solidFill>
              <a:latin typeface="Meiryo"/>
              <a:ea typeface="Meiryo"/>
              <a:cs typeface="Meiryo"/>
              <a:sym typeface="Meiryo"/>
            </a:endParaRPr>
          </a:p>
          <a:p>
            <a:pPr marL="0" marR="0" lvl="0" indent="0" algn="ctr" rtl="0">
              <a:lnSpc>
                <a:spcPct val="100000"/>
              </a:lnSpc>
              <a:spcBef>
                <a:spcPts val="0"/>
              </a:spcBef>
              <a:spcAft>
                <a:spcPts val="0"/>
              </a:spcAft>
              <a:buNone/>
            </a:pPr>
            <a:r>
              <a:rPr lang="ja-JP" sz="1800">
                <a:solidFill>
                  <a:schemeClr val="lt1"/>
                </a:solidFill>
                <a:latin typeface="Meiryo"/>
                <a:ea typeface="Meiryo"/>
                <a:cs typeface="Meiryo"/>
                <a:sym typeface="Meiryo"/>
              </a:rPr>
              <a:t>です！</a:t>
            </a:r>
            <a:endParaRPr sz="1800" b="1">
              <a:solidFill>
                <a:srgbClr val="FFFF00"/>
              </a:solidFill>
              <a:latin typeface="Meiryo"/>
              <a:ea typeface="Meiryo"/>
              <a:cs typeface="Meiryo"/>
              <a:sym typeface="Meiryo"/>
            </a:endParaRPr>
          </a:p>
        </p:txBody>
      </p:sp>
      <p:sp>
        <p:nvSpPr>
          <p:cNvPr id="226" name="Google Shape;226;p11"/>
          <p:cNvSpPr/>
          <p:nvPr/>
        </p:nvSpPr>
        <p:spPr>
          <a:xfrm>
            <a:off x="7361939" y="3411453"/>
            <a:ext cx="444156" cy="1798378"/>
          </a:xfrm>
          <a:prstGeom prst="curvedLeftArrow">
            <a:avLst>
              <a:gd name="adj1" fmla="val 25000"/>
              <a:gd name="adj2" fmla="val 50000"/>
              <a:gd name="adj3" fmla="val 22047"/>
            </a:avLst>
          </a:prstGeom>
          <a:solidFill>
            <a:srgbClr val="FF0000"/>
          </a:solid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dk1"/>
              </a:solidFill>
              <a:latin typeface="Verdana"/>
              <a:ea typeface="Verdana"/>
              <a:cs typeface="Verdana"/>
              <a:sym typeface="Verdana"/>
            </a:endParaRPr>
          </a:p>
        </p:txBody>
      </p:sp>
      <p:grpSp>
        <p:nvGrpSpPr>
          <p:cNvPr id="227" name="Google Shape;227;p11"/>
          <p:cNvGrpSpPr/>
          <p:nvPr/>
        </p:nvGrpSpPr>
        <p:grpSpPr>
          <a:xfrm>
            <a:off x="9266997" y="2758912"/>
            <a:ext cx="2066609" cy="633670"/>
            <a:chOff x="9371079" y="5464621"/>
            <a:chExt cx="2066609" cy="765075"/>
          </a:xfrm>
        </p:grpSpPr>
        <p:sp>
          <p:nvSpPr>
            <p:cNvPr id="228" name="Google Shape;228;p11"/>
            <p:cNvSpPr/>
            <p:nvPr/>
          </p:nvSpPr>
          <p:spPr>
            <a:xfrm>
              <a:off x="9706935" y="5464621"/>
              <a:ext cx="1346529" cy="765075"/>
            </a:xfrm>
            <a:prstGeom prst="flowChartConnector">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9249"/>
                </a:lnSpc>
                <a:spcBef>
                  <a:spcPts val="0"/>
                </a:spcBef>
                <a:spcAft>
                  <a:spcPts val="0"/>
                </a:spcAft>
                <a:buNone/>
              </a:pPr>
              <a:endParaRPr sz="1373">
                <a:solidFill>
                  <a:schemeClr val="lt1"/>
                </a:solidFill>
                <a:latin typeface="Verdana"/>
                <a:ea typeface="Verdana"/>
                <a:cs typeface="Verdana"/>
                <a:sym typeface="Verdana"/>
              </a:endParaRPr>
            </a:p>
          </p:txBody>
        </p:sp>
        <p:sp>
          <p:nvSpPr>
            <p:cNvPr id="229" name="Google Shape;229;p11"/>
            <p:cNvSpPr txBox="1"/>
            <p:nvPr/>
          </p:nvSpPr>
          <p:spPr>
            <a:xfrm>
              <a:off x="9371079" y="5668773"/>
              <a:ext cx="2066609" cy="4459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800" b="1">
                  <a:solidFill>
                    <a:schemeClr val="lt1"/>
                  </a:solidFill>
                  <a:latin typeface="Meiryo"/>
                  <a:ea typeface="Meiryo"/>
                  <a:cs typeface="Meiryo"/>
                  <a:sym typeface="Meiryo"/>
                </a:rPr>
                <a:t>返済義務有</a:t>
              </a:r>
              <a:endParaRPr sz="1800" b="1">
                <a:solidFill>
                  <a:srgbClr val="FFFF00"/>
                </a:solidFill>
                <a:latin typeface="Meiryo"/>
                <a:ea typeface="Meiryo"/>
                <a:cs typeface="Meiryo"/>
                <a:sym typeface="Meiryo"/>
              </a:endParaRPr>
            </a:p>
          </p:txBody>
        </p:sp>
      </p:grpSp>
      <p:grpSp>
        <p:nvGrpSpPr>
          <p:cNvPr id="230" name="Google Shape;230;p11"/>
          <p:cNvGrpSpPr/>
          <p:nvPr/>
        </p:nvGrpSpPr>
        <p:grpSpPr>
          <a:xfrm>
            <a:off x="5511443" y="4631239"/>
            <a:ext cx="2066609" cy="633670"/>
            <a:chOff x="9371079" y="5464622"/>
            <a:chExt cx="2066609" cy="765075"/>
          </a:xfrm>
        </p:grpSpPr>
        <p:sp>
          <p:nvSpPr>
            <p:cNvPr id="231" name="Google Shape;231;p11"/>
            <p:cNvSpPr/>
            <p:nvPr/>
          </p:nvSpPr>
          <p:spPr>
            <a:xfrm>
              <a:off x="9706935" y="5464622"/>
              <a:ext cx="1346529" cy="765075"/>
            </a:xfrm>
            <a:prstGeom prst="flowChartConnector">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9249"/>
                </a:lnSpc>
                <a:spcBef>
                  <a:spcPts val="0"/>
                </a:spcBef>
                <a:spcAft>
                  <a:spcPts val="0"/>
                </a:spcAft>
                <a:buNone/>
              </a:pPr>
              <a:endParaRPr sz="1373">
                <a:solidFill>
                  <a:schemeClr val="lt1"/>
                </a:solidFill>
                <a:latin typeface="Verdana"/>
                <a:ea typeface="Verdana"/>
                <a:cs typeface="Verdana"/>
                <a:sym typeface="Verdana"/>
              </a:endParaRPr>
            </a:p>
          </p:txBody>
        </p:sp>
        <p:sp>
          <p:nvSpPr>
            <p:cNvPr id="232" name="Google Shape;232;p11"/>
            <p:cNvSpPr txBox="1"/>
            <p:nvPr/>
          </p:nvSpPr>
          <p:spPr>
            <a:xfrm>
              <a:off x="9371079" y="5668773"/>
              <a:ext cx="2066609" cy="4459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800" b="1">
                  <a:solidFill>
                    <a:schemeClr val="lt1"/>
                  </a:solidFill>
                  <a:latin typeface="Meiryo"/>
                  <a:ea typeface="Meiryo"/>
                  <a:cs typeface="Meiryo"/>
                  <a:sym typeface="Meiryo"/>
                </a:rPr>
                <a:t>返済義務無</a:t>
              </a:r>
              <a:endParaRPr sz="1800" b="1">
                <a:solidFill>
                  <a:srgbClr val="FFFF00"/>
                </a:solidFill>
                <a:latin typeface="Meiryo"/>
                <a:ea typeface="Meiryo"/>
                <a:cs typeface="Meiryo"/>
                <a:sym typeface="Meiry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p:nvPr/>
        </p:nvSpPr>
        <p:spPr>
          <a:xfrm>
            <a:off x="580185" y="4185805"/>
            <a:ext cx="7376935" cy="32635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831">
                <a:solidFill>
                  <a:srgbClr val="000000"/>
                </a:solidFill>
                <a:latin typeface="Meiryo"/>
                <a:ea typeface="Meiryo"/>
                <a:cs typeface="Meiryo"/>
                <a:sym typeface="Meiryo"/>
              </a:rPr>
              <a:t>●</a:t>
            </a:r>
            <a:r>
              <a:rPr lang="ja-JP" sz="1831" b="1">
                <a:solidFill>
                  <a:srgbClr val="000000"/>
                </a:solidFill>
                <a:latin typeface="Meiryo"/>
                <a:ea typeface="Meiryo"/>
                <a:cs typeface="Meiryo"/>
                <a:sym typeface="Meiryo"/>
              </a:rPr>
              <a:t>支払限度額</a:t>
            </a:r>
            <a:r>
              <a:rPr lang="ja-JP" sz="1831">
                <a:solidFill>
                  <a:srgbClr val="000000"/>
                </a:solidFill>
                <a:latin typeface="Meiryo"/>
                <a:ea typeface="Meiryo"/>
                <a:cs typeface="Meiryo"/>
                <a:sym typeface="Meiryo"/>
              </a:rPr>
              <a:t>　　</a:t>
            </a:r>
            <a:endParaRPr sz="1831">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1373">
                <a:solidFill>
                  <a:srgbClr val="000000"/>
                </a:solidFill>
                <a:latin typeface="Meiryo"/>
                <a:ea typeface="Meiryo"/>
                <a:cs typeface="Meiryo"/>
                <a:sym typeface="Meiryo"/>
              </a:rPr>
              <a:t> ・１債務者（お取引先）あたり１００万円</a:t>
            </a:r>
            <a:endParaRPr sz="1373">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1373">
                <a:solidFill>
                  <a:srgbClr val="000000"/>
                </a:solidFill>
                <a:latin typeface="Meiryo"/>
                <a:ea typeface="Meiryo"/>
                <a:cs typeface="Meiryo"/>
                <a:sym typeface="Meiryo"/>
              </a:rPr>
              <a:t>　（１契約　保険期間中１，０００万円）</a:t>
            </a:r>
            <a:endParaRPr sz="1373">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1373">
                <a:solidFill>
                  <a:srgbClr val="000000"/>
                </a:solidFill>
                <a:latin typeface="Meiryo"/>
                <a:ea typeface="Meiryo"/>
                <a:cs typeface="Meiryo"/>
                <a:sym typeface="Meiryo"/>
              </a:rPr>
              <a:t> ・１債務者（お取引先）あたり２００万円</a:t>
            </a:r>
            <a:endParaRPr sz="1373">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1373">
                <a:solidFill>
                  <a:srgbClr val="000000"/>
                </a:solidFill>
                <a:latin typeface="Meiryo"/>
                <a:ea typeface="Meiryo"/>
                <a:cs typeface="Meiryo"/>
                <a:sym typeface="Meiryo"/>
              </a:rPr>
              <a:t>　（１契約　保険期間中２，０００万円）</a:t>
            </a:r>
            <a:endParaRPr sz="1373">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1373">
                <a:solidFill>
                  <a:srgbClr val="000000"/>
                </a:solidFill>
                <a:latin typeface="Meiryo"/>
                <a:ea typeface="Meiryo"/>
                <a:cs typeface="Meiryo"/>
                <a:sym typeface="Meiryo"/>
              </a:rPr>
              <a:t> ・１債務者（お取引先）あたり３００万円</a:t>
            </a:r>
            <a:endParaRPr sz="1373">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1373">
                <a:solidFill>
                  <a:srgbClr val="000000"/>
                </a:solidFill>
                <a:latin typeface="Meiryo"/>
                <a:ea typeface="Meiryo"/>
                <a:cs typeface="Meiryo"/>
                <a:sym typeface="Meiryo"/>
              </a:rPr>
              <a:t>　（１契約　保険期間中３，０００万円）</a:t>
            </a:r>
            <a:endParaRPr sz="1373">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endParaRPr sz="641">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endParaRPr sz="641">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1831">
                <a:solidFill>
                  <a:srgbClr val="000000"/>
                </a:solidFill>
                <a:latin typeface="Meiryo"/>
                <a:ea typeface="Meiryo"/>
                <a:cs typeface="Meiryo"/>
                <a:sym typeface="Meiryo"/>
              </a:rPr>
              <a:t>●</a:t>
            </a:r>
            <a:r>
              <a:rPr lang="ja-JP" sz="1831" b="1">
                <a:solidFill>
                  <a:srgbClr val="000000"/>
                </a:solidFill>
                <a:latin typeface="Meiryo"/>
                <a:ea typeface="Meiryo"/>
                <a:cs typeface="Meiryo"/>
                <a:sym typeface="Meiryo"/>
              </a:rPr>
              <a:t>縮小てん補割合</a:t>
            </a:r>
            <a:endParaRPr sz="1831" b="1">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1831">
                <a:solidFill>
                  <a:srgbClr val="000000"/>
                </a:solidFill>
                <a:latin typeface="Meiryo"/>
                <a:ea typeface="Meiryo"/>
                <a:cs typeface="Meiryo"/>
                <a:sym typeface="Meiryo"/>
              </a:rPr>
              <a:t>　</a:t>
            </a:r>
            <a:r>
              <a:rPr lang="ja-JP" sz="1373">
                <a:solidFill>
                  <a:srgbClr val="000000"/>
                </a:solidFill>
                <a:latin typeface="Meiryo"/>
                <a:ea typeface="Meiryo"/>
                <a:cs typeface="Meiryo"/>
                <a:sym typeface="Meiryo"/>
              </a:rPr>
              <a:t>１００％</a:t>
            </a:r>
            <a:endParaRPr sz="1373">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1373">
                <a:solidFill>
                  <a:srgbClr val="000000"/>
                </a:solidFill>
                <a:latin typeface="Meiryo"/>
                <a:ea typeface="Meiryo"/>
                <a:cs typeface="Meiryo"/>
                <a:sym typeface="Meiryo"/>
              </a:rPr>
              <a:t>　※免責金額なし</a:t>
            </a:r>
            <a:endParaRPr sz="1373">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1373">
                <a:solidFill>
                  <a:srgbClr val="000000"/>
                </a:solidFill>
                <a:latin typeface="Meiryo"/>
                <a:ea typeface="Meiryo"/>
                <a:cs typeface="Meiryo"/>
                <a:sym typeface="Meiryo"/>
              </a:rPr>
              <a:t> （１債務者合計１０万円未満の場合は対象外）</a:t>
            </a:r>
            <a:endParaRPr sz="1831">
              <a:solidFill>
                <a:srgbClr val="000000"/>
              </a:solidFill>
              <a:latin typeface="Meiryo"/>
              <a:ea typeface="Meiryo"/>
              <a:cs typeface="Meiryo"/>
              <a:sym typeface="Meiryo"/>
            </a:endParaRPr>
          </a:p>
          <a:p>
            <a:pPr marL="0" marR="0" lvl="0" indent="0" algn="l" rtl="0">
              <a:lnSpc>
                <a:spcPct val="81922"/>
              </a:lnSpc>
              <a:spcBef>
                <a:spcPts val="0"/>
              </a:spcBef>
              <a:spcAft>
                <a:spcPts val="0"/>
              </a:spcAft>
              <a:buNone/>
            </a:pPr>
            <a:endParaRPr sz="1831">
              <a:solidFill>
                <a:srgbClr val="000000"/>
              </a:solidFill>
              <a:latin typeface="Meiryo"/>
              <a:ea typeface="Meiryo"/>
              <a:cs typeface="Meiryo"/>
              <a:sym typeface="Meiryo"/>
            </a:endParaRPr>
          </a:p>
        </p:txBody>
      </p:sp>
      <p:sp>
        <p:nvSpPr>
          <p:cNvPr id="240" name="Google Shape;240;p12"/>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11</a:t>
            </a:fld>
            <a:endParaRPr/>
          </a:p>
        </p:txBody>
      </p:sp>
      <p:cxnSp>
        <p:nvCxnSpPr>
          <p:cNvPr id="241" name="Google Shape;241;p12"/>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242" name="Google Shape;242;p12"/>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倒産防止特約の概要</a:t>
            </a:r>
            <a:endParaRPr sz="2400" b="1">
              <a:solidFill>
                <a:schemeClr val="dk1"/>
              </a:solidFill>
              <a:latin typeface="Meiryo"/>
              <a:ea typeface="Meiryo"/>
              <a:cs typeface="Meiryo"/>
              <a:sym typeface="Meiryo"/>
            </a:endParaRPr>
          </a:p>
        </p:txBody>
      </p:sp>
      <p:sp>
        <p:nvSpPr>
          <p:cNvPr id="243" name="Google Shape;243;p12"/>
          <p:cNvSpPr/>
          <p:nvPr/>
        </p:nvSpPr>
        <p:spPr>
          <a:xfrm>
            <a:off x="540296" y="863351"/>
            <a:ext cx="7343229"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None/>
            </a:pPr>
            <a:r>
              <a:rPr lang="ja-JP" sz="2000" b="1">
                <a:solidFill>
                  <a:schemeClr val="lt1"/>
                </a:solidFill>
                <a:latin typeface="Meiryo"/>
                <a:ea typeface="Meiryo"/>
                <a:cs typeface="Meiryo"/>
                <a:sym typeface="Meiryo"/>
              </a:rPr>
              <a:t>倒産防止特約（取引先倒産・入金遅延補償特約）の概要</a:t>
            </a:r>
            <a:endParaRPr sz="2000" b="1">
              <a:solidFill>
                <a:schemeClr val="lt1"/>
              </a:solidFill>
              <a:latin typeface="Meiryo"/>
              <a:ea typeface="Meiryo"/>
              <a:cs typeface="Meiryo"/>
              <a:sym typeface="Meiryo"/>
            </a:endParaRPr>
          </a:p>
        </p:txBody>
      </p:sp>
      <p:sp>
        <p:nvSpPr>
          <p:cNvPr id="244" name="Google Shape;244;p12"/>
          <p:cNvSpPr txBox="1"/>
          <p:nvPr/>
        </p:nvSpPr>
        <p:spPr>
          <a:xfrm>
            <a:off x="540297" y="1444938"/>
            <a:ext cx="10009112" cy="1015663"/>
          </a:xfrm>
          <a:prstGeom prst="rect">
            <a:avLst/>
          </a:prstGeom>
          <a:noFill/>
          <a:ln w="9525" cap="flat" cmpd="sng">
            <a:solidFill>
              <a:srgbClr val="D0CEC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●お取引先(※1)の</a:t>
            </a:r>
            <a:r>
              <a:rPr lang="ja-JP" sz="2000">
                <a:solidFill>
                  <a:srgbClr val="FF0000"/>
                </a:solidFill>
                <a:latin typeface="Meiryo"/>
                <a:ea typeface="Meiryo"/>
                <a:cs typeface="Meiryo"/>
                <a:sym typeface="Meiryo"/>
              </a:rPr>
              <a:t>倒産事故(※2)</a:t>
            </a:r>
            <a:r>
              <a:rPr lang="ja-JP" sz="2000">
                <a:solidFill>
                  <a:schemeClr val="dk1"/>
                </a:solidFill>
                <a:latin typeface="Meiryo"/>
                <a:ea typeface="Meiryo"/>
                <a:cs typeface="Meiryo"/>
                <a:sym typeface="Meiryo"/>
              </a:rPr>
              <a:t>または</a:t>
            </a:r>
            <a:r>
              <a:rPr lang="ja-JP" sz="2000">
                <a:solidFill>
                  <a:srgbClr val="FF0000"/>
                </a:solidFill>
                <a:latin typeface="Meiryo"/>
                <a:ea typeface="Meiryo"/>
                <a:cs typeface="Meiryo"/>
                <a:sym typeface="Meiryo"/>
              </a:rPr>
              <a:t>入金遅延事故(※3)</a:t>
            </a:r>
            <a:r>
              <a:rPr lang="ja-JP" sz="2000">
                <a:solidFill>
                  <a:schemeClr val="dk1"/>
                </a:solidFill>
                <a:latin typeface="Meiryo"/>
                <a:ea typeface="Meiryo"/>
                <a:cs typeface="Meiryo"/>
                <a:sym typeface="Meiryo"/>
              </a:rPr>
              <a:t>により被る損害に対して</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　保険金をお支払いします。</a:t>
            </a:r>
            <a:endParaRPr sz="20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a:t>
            </a:r>
            <a:r>
              <a:rPr lang="ja-JP" sz="2000">
                <a:solidFill>
                  <a:srgbClr val="FF0000"/>
                </a:solidFill>
                <a:latin typeface="Meiryo"/>
                <a:ea typeface="Meiryo"/>
                <a:cs typeface="Meiryo"/>
                <a:sym typeface="Meiryo"/>
              </a:rPr>
              <a:t>取引先の告知や審査は不要、取引先を無記名で包括的にカバー</a:t>
            </a:r>
            <a:r>
              <a:rPr lang="ja-JP" sz="2000">
                <a:solidFill>
                  <a:schemeClr val="dk1"/>
                </a:solidFill>
                <a:latin typeface="Meiryo"/>
                <a:ea typeface="Meiryo"/>
                <a:cs typeface="Meiryo"/>
                <a:sym typeface="Meiryo"/>
              </a:rPr>
              <a:t>します。</a:t>
            </a:r>
            <a:endParaRPr sz="1831">
              <a:solidFill>
                <a:schemeClr val="dk1"/>
              </a:solidFill>
              <a:latin typeface="Meiryo"/>
              <a:ea typeface="Meiryo"/>
              <a:cs typeface="Meiryo"/>
              <a:sym typeface="Meiryo"/>
            </a:endParaRPr>
          </a:p>
        </p:txBody>
      </p:sp>
      <p:sp>
        <p:nvSpPr>
          <p:cNvPr id="245" name="Google Shape;245;p12"/>
          <p:cNvSpPr txBox="1"/>
          <p:nvPr/>
        </p:nvSpPr>
        <p:spPr>
          <a:xfrm>
            <a:off x="9033959" y="3356532"/>
            <a:ext cx="1417993" cy="284693"/>
          </a:xfrm>
          <a:prstGeom prst="rect">
            <a:avLst/>
          </a:prstGeom>
          <a:noFill/>
          <a:ln>
            <a:noFill/>
          </a:ln>
        </p:spPr>
        <p:txBody>
          <a:bodyPr spcFirstLastPara="1" wrap="square" lIns="91425" tIns="45700" rIns="91425" bIns="45700" anchor="t" anchorCtr="0">
            <a:spAutoFit/>
          </a:bodyPr>
          <a:lstStyle/>
          <a:p>
            <a:pPr marL="0" marR="0" lvl="0" indent="0" algn="l" rtl="0">
              <a:lnSpc>
                <a:spcPct val="109249"/>
              </a:lnSpc>
              <a:spcBef>
                <a:spcPts val="0"/>
              </a:spcBef>
              <a:spcAft>
                <a:spcPts val="0"/>
              </a:spcAft>
              <a:buNone/>
            </a:pPr>
            <a:r>
              <a:rPr lang="ja-JP" sz="1373">
                <a:solidFill>
                  <a:schemeClr val="lt1"/>
                </a:solidFill>
                <a:latin typeface="Meiryo"/>
                <a:ea typeface="Meiryo"/>
                <a:cs typeface="Meiryo"/>
                <a:sym typeface="Meiryo"/>
              </a:rPr>
              <a:t>46.8％</a:t>
            </a:r>
            <a:endParaRPr/>
          </a:p>
        </p:txBody>
      </p:sp>
      <p:sp>
        <p:nvSpPr>
          <p:cNvPr id="246" name="Google Shape;246;p12"/>
          <p:cNvSpPr txBox="1"/>
          <p:nvPr/>
        </p:nvSpPr>
        <p:spPr>
          <a:xfrm>
            <a:off x="7118141" y="4818473"/>
            <a:ext cx="1417993" cy="284693"/>
          </a:xfrm>
          <a:prstGeom prst="rect">
            <a:avLst/>
          </a:prstGeom>
          <a:noFill/>
          <a:ln>
            <a:noFill/>
          </a:ln>
        </p:spPr>
        <p:txBody>
          <a:bodyPr spcFirstLastPara="1" wrap="square" lIns="91425" tIns="45700" rIns="91425" bIns="45700" anchor="t" anchorCtr="0">
            <a:spAutoFit/>
          </a:bodyPr>
          <a:lstStyle/>
          <a:p>
            <a:pPr marL="0" marR="0" lvl="0" indent="0" algn="l" rtl="0">
              <a:lnSpc>
                <a:spcPct val="109249"/>
              </a:lnSpc>
              <a:spcBef>
                <a:spcPts val="0"/>
              </a:spcBef>
              <a:spcAft>
                <a:spcPts val="0"/>
              </a:spcAft>
              <a:buNone/>
            </a:pPr>
            <a:r>
              <a:rPr lang="ja-JP" sz="1373">
                <a:solidFill>
                  <a:schemeClr val="lt1"/>
                </a:solidFill>
                <a:latin typeface="Meiryo"/>
                <a:ea typeface="Meiryo"/>
                <a:cs typeface="Meiryo"/>
                <a:sym typeface="Meiryo"/>
              </a:rPr>
              <a:t>13.3％</a:t>
            </a:r>
            <a:endParaRPr/>
          </a:p>
        </p:txBody>
      </p:sp>
      <p:sp>
        <p:nvSpPr>
          <p:cNvPr id="247" name="Google Shape;247;p12"/>
          <p:cNvSpPr txBox="1"/>
          <p:nvPr/>
        </p:nvSpPr>
        <p:spPr>
          <a:xfrm>
            <a:off x="6921674" y="5525826"/>
            <a:ext cx="1417993" cy="284693"/>
          </a:xfrm>
          <a:prstGeom prst="rect">
            <a:avLst/>
          </a:prstGeom>
          <a:noFill/>
          <a:ln>
            <a:noFill/>
          </a:ln>
        </p:spPr>
        <p:txBody>
          <a:bodyPr spcFirstLastPara="1" wrap="square" lIns="91425" tIns="45700" rIns="91425" bIns="45700" anchor="t" anchorCtr="0">
            <a:spAutoFit/>
          </a:bodyPr>
          <a:lstStyle/>
          <a:p>
            <a:pPr marL="0" marR="0" lvl="0" indent="0" algn="l" rtl="0">
              <a:lnSpc>
                <a:spcPct val="109249"/>
              </a:lnSpc>
              <a:spcBef>
                <a:spcPts val="0"/>
              </a:spcBef>
              <a:spcAft>
                <a:spcPts val="0"/>
              </a:spcAft>
              <a:buNone/>
            </a:pPr>
            <a:r>
              <a:rPr lang="ja-JP" sz="1373">
                <a:solidFill>
                  <a:schemeClr val="lt1"/>
                </a:solidFill>
                <a:latin typeface="Meiryo"/>
                <a:ea typeface="Meiryo"/>
                <a:cs typeface="Meiryo"/>
                <a:sym typeface="Meiryo"/>
              </a:rPr>
              <a:t>11.5％</a:t>
            </a:r>
            <a:endParaRPr/>
          </a:p>
        </p:txBody>
      </p:sp>
      <p:sp>
        <p:nvSpPr>
          <p:cNvPr id="248" name="Google Shape;248;p12"/>
          <p:cNvSpPr txBox="1"/>
          <p:nvPr/>
        </p:nvSpPr>
        <p:spPr>
          <a:xfrm>
            <a:off x="6665404" y="6244725"/>
            <a:ext cx="1417993" cy="284693"/>
          </a:xfrm>
          <a:prstGeom prst="rect">
            <a:avLst/>
          </a:prstGeom>
          <a:noFill/>
          <a:ln>
            <a:noFill/>
          </a:ln>
        </p:spPr>
        <p:txBody>
          <a:bodyPr spcFirstLastPara="1" wrap="square" lIns="91425" tIns="45700" rIns="91425" bIns="45700" anchor="t" anchorCtr="0">
            <a:spAutoFit/>
          </a:bodyPr>
          <a:lstStyle/>
          <a:p>
            <a:pPr marL="0" marR="0" lvl="0" indent="0" algn="l" rtl="0">
              <a:lnSpc>
                <a:spcPct val="109249"/>
              </a:lnSpc>
              <a:spcBef>
                <a:spcPts val="0"/>
              </a:spcBef>
              <a:spcAft>
                <a:spcPts val="0"/>
              </a:spcAft>
              <a:buNone/>
            </a:pPr>
            <a:r>
              <a:rPr lang="ja-JP" sz="1373">
                <a:solidFill>
                  <a:schemeClr val="lt1"/>
                </a:solidFill>
                <a:latin typeface="Meiryo"/>
                <a:ea typeface="Meiryo"/>
                <a:cs typeface="Meiryo"/>
                <a:sym typeface="Meiryo"/>
              </a:rPr>
              <a:t>7.9％</a:t>
            </a:r>
            <a:endParaRPr/>
          </a:p>
        </p:txBody>
      </p:sp>
      <p:sp>
        <p:nvSpPr>
          <p:cNvPr id="249" name="Google Shape;249;p12"/>
          <p:cNvSpPr txBox="1"/>
          <p:nvPr/>
        </p:nvSpPr>
        <p:spPr>
          <a:xfrm>
            <a:off x="670757" y="2565185"/>
            <a:ext cx="7790419" cy="66941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000">
                <a:solidFill>
                  <a:schemeClr val="dk1"/>
                </a:solidFill>
                <a:latin typeface="Meiryo"/>
                <a:ea typeface="Meiryo"/>
                <a:cs typeface="Meiryo"/>
                <a:sym typeface="Meiryo"/>
              </a:rPr>
              <a:t>※１　グループ企業、国、自治体または個人（個人事業主除く）などとのお取引は対象外</a:t>
            </a:r>
            <a:endParaRPr sz="1000">
              <a:solidFill>
                <a:schemeClr val="dk1"/>
              </a:solidFill>
              <a:latin typeface="Meiryo"/>
              <a:ea typeface="Meiryo"/>
              <a:cs typeface="Meiryo"/>
              <a:sym typeface="Meiryo"/>
            </a:endParaRPr>
          </a:p>
          <a:p>
            <a:pPr marL="0" marR="0" lvl="0" indent="0" algn="l" rtl="0">
              <a:lnSpc>
                <a:spcPct val="150000"/>
              </a:lnSpc>
              <a:spcBef>
                <a:spcPts val="0"/>
              </a:spcBef>
              <a:spcAft>
                <a:spcPts val="0"/>
              </a:spcAft>
              <a:buNone/>
            </a:pPr>
            <a:r>
              <a:rPr lang="ja-JP" sz="1000">
                <a:solidFill>
                  <a:schemeClr val="dk1"/>
                </a:solidFill>
                <a:latin typeface="Meiryo"/>
                <a:ea typeface="Meiryo"/>
                <a:cs typeface="Meiryo"/>
                <a:sym typeface="Meiryo"/>
              </a:rPr>
              <a:t>※２　お取引先に、破産手続の開始、民事再生手続の開始、会社更生手続の開始または特別清算の開始の申立があったこと　など</a:t>
            </a:r>
            <a:endParaRPr sz="1000">
              <a:solidFill>
                <a:schemeClr val="dk1"/>
              </a:solidFill>
              <a:latin typeface="Meiryo"/>
              <a:ea typeface="Meiryo"/>
              <a:cs typeface="Meiryo"/>
              <a:sym typeface="Meiryo"/>
            </a:endParaRPr>
          </a:p>
          <a:p>
            <a:pPr marL="0" marR="0" lvl="0" indent="0" algn="l" rtl="0">
              <a:lnSpc>
                <a:spcPct val="150000"/>
              </a:lnSpc>
              <a:spcBef>
                <a:spcPts val="0"/>
              </a:spcBef>
              <a:spcAft>
                <a:spcPts val="0"/>
              </a:spcAft>
              <a:buNone/>
            </a:pPr>
            <a:r>
              <a:rPr lang="ja-JP" sz="1000">
                <a:solidFill>
                  <a:schemeClr val="dk1"/>
                </a:solidFill>
                <a:latin typeface="Meiryo"/>
                <a:ea typeface="Meiryo"/>
                <a:cs typeface="Meiryo"/>
                <a:sym typeface="Meiryo"/>
              </a:rPr>
              <a:t>※３　お取引先が、債務の一部または全部を履行せず、その弁済期日から１か月を経過したこと</a:t>
            </a:r>
            <a:endParaRPr/>
          </a:p>
        </p:txBody>
      </p:sp>
      <p:pic>
        <p:nvPicPr>
          <p:cNvPr id="250" name="Google Shape;250;p12"/>
          <p:cNvPicPr preferRelativeResize="0"/>
          <p:nvPr/>
        </p:nvPicPr>
        <p:blipFill rotWithShape="1">
          <a:blip r:embed="rId3">
            <a:alphaModFix/>
          </a:blip>
          <a:srcRect/>
          <a:stretch/>
        </p:blipFill>
        <p:spPr>
          <a:xfrm>
            <a:off x="4573344" y="3430033"/>
            <a:ext cx="6480120" cy="3472530"/>
          </a:xfrm>
          <a:prstGeom prst="rect">
            <a:avLst/>
          </a:prstGeom>
          <a:noFill/>
          <a:ln>
            <a:noFill/>
          </a:ln>
        </p:spPr>
      </p:pic>
      <p:sp>
        <p:nvSpPr>
          <p:cNvPr id="251" name="Google Shape;251;p12"/>
          <p:cNvSpPr/>
          <p:nvPr/>
        </p:nvSpPr>
        <p:spPr>
          <a:xfrm>
            <a:off x="6960365" y="6413785"/>
            <a:ext cx="1858810" cy="42075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9249"/>
              </a:lnSpc>
              <a:spcBef>
                <a:spcPts val="0"/>
              </a:spcBef>
              <a:spcAft>
                <a:spcPts val="0"/>
              </a:spcAft>
              <a:buNone/>
            </a:pPr>
            <a:endParaRPr sz="1373">
              <a:solidFill>
                <a:schemeClr val="lt1"/>
              </a:solidFill>
              <a:latin typeface="Verdana"/>
              <a:ea typeface="Verdana"/>
              <a:cs typeface="Verdana"/>
              <a:sym typeface="Verdana"/>
            </a:endParaRPr>
          </a:p>
        </p:txBody>
      </p:sp>
      <p:pic>
        <p:nvPicPr>
          <p:cNvPr id="252" name="Google Shape;252;p12"/>
          <p:cNvPicPr preferRelativeResize="0"/>
          <p:nvPr/>
        </p:nvPicPr>
        <p:blipFill rotWithShape="1">
          <a:blip r:embed="rId4">
            <a:alphaModFix/>
          </a:blip>
          <a:srcRect/>
          <a:stretch/>
        </p:blipFill>
        <p:spPr>
          <a:xfrm>
            <a:off x="6665404" y="6413785"/>
            <a:ext cx="2106133" cy="535992"/>
          </a:xfrm>
          <a:prstGeom prst="rect">
            <a:avLst/>
          </a:prstGeom>
          <a:noFill/>
          <a:ln>
            <a:noFill/>
          </a:ln>
        </p:spPr>
      </p:pic>
      <p:sp>
        <p:nvSpPr>
          <p:cNvPr id="253" name="Google Shape;253;p12"/>
          <p:cNvSpPr/>
          <p:nvPr/>
        </p:nvSpPr>
        <p:spPr>
          <a:xfrm>
            <a:off x="6665404" y="3694653"/>
            <a:ext cx="1757085" cy="37267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1922"/>
              </a:lnSpc>
              <a:spcBef>
                <a:spcPts val="0"/>
              </a:spcBef>
              <a:spcAft>
                <a:spcPts val="0"/>
              </a:spcAft>
              <a:buNone/>
            </a:pPr>
            <a:r>
              <a:rPr lang="ja-JP" sz="1831">
                <a:solidFill>
                  <a:schemeClr val="dk1"/>
                </a:solidFill>
                <a:latin typeface="Meiryo"/>
                <a:ea typeface="Meiryo"/>
                <a:cs typeface="Meiryo"/>
                <a:sym typeface="Meiryo"/>
              </a:rPr>
              <a:t>①商品を納品</a:t>
            </a:r>
            <a:endParaRPr/>
          </a:p>
        </p:txBody>
      </p:sp>
      <p:sp>
        <p:nvSpPr>
          <p:cNvPr id="254" name="Google Shape;254;p12"/>
          <p:cNvSpPr/>
          <p:nvPr/>
        </p:nvSpPr>
        <p:spPr>
          <a:xfrm>
            <a:off x="6484738" y="4768879"/>
            <a:ext cx="2796625" cy="37267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1922"/>
              </a:lnSpc>
              <a:spcBef>
                <a:spcPts val="0"/>
              </a:spcBef>
              <a:spcAft>
                <a:spcPts val="0"/>
              </a:spcAft>
              <a:buNone/>
            </a:pPr>
            <a:r>
              <a:rPr lang="ja-JP" sz="1831">
                <a:solidFill>
                  <a:schemeClr val="dk1"/>
                </a:solidFill>
                <a:latin typeface="Meiryo"/>
                <a:ea typeface="Meiryo"/>
                <a:cs typeface="Meiryo"/>
                <a:sym typeface="Meiryo"/>
              </a:rPr>
              <a:t>②倒産で支払いなし</a:t>
            </a:r>
            <a:endParaRPr/>
          </a:p>
        </p:txBody>
      </p:sp>
      <p:sp>
        <p:nvSpPr>
          <p:cNvPr id="255" name="Google Shape;255;p12"/>
          <p:cNvSpPr/>
          <p:nvPr/>
        </p:nvSpPr>
        <p:spPr>
          <a:xfrm>
            <a:off x="5500310" y="5672085"/>
            <a:ext cx="1757085" cy="37267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1922"/>
              </a:lnSpc>
              <a:spcBef>
                <a:spcPts val="0"/>
              </a:spcBef>
              <a:spcAft>
                <a:spcPts val="0"/>
              </a:spcAft>
              <a:buNone/>
            </a:pPr>
            <a:r>
              <a:rPr lang="ja-JP" sz="1831">
                <a:solidFill>
                  <a:schemeClr val="dk1"/>
                </a:solidFill>
                <a:latin typeface="Meiryo"/>
                <a:ea typeface="Meiryo"/>
                <a:cs typeface="Meiryo"/>
                <a:sym typeface="Meiryo"/>
              </a:rPr>
              <a:t>④求償</a:t>
            </a:r>
            <a:endParaRPr/>
          </a:p>
        </p:txBody>
      </p:sp>
      <p:sp>
        <p:nvSpPr>
          <p:cNvPr id="256" name="Google Shape;256;p12"/>
          <p:cNvSpPr/>
          <p:nvPr/>
        </p:nvSpPr>
        <p:spPr>
          <a:xfrm>
            <a:off x="8634629" y="5666140"/>
            <a:ext cx="1451245" cy="72590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1922"/>
              </a:lnSpc>
              <a:spcBef>
                <a:spcPts val="0"/>
              </a:spcBef>
              <a:spcAft>
                <a:spcPts val="0"/>
              </a:spcAft>
              <a:buNone/>
            </a:pPr>
            <a:r>
              <a:rPr lang="ja-JP" sz="1831">
                <a:solidFill>
                  <a:schemeClr val="dk1"/>
                </a:solidFill>
                <a:latin typeface="Meiryo"/>
                <a:ea typeface="Meiryo"/>
                <a:cs typeface="Meiryo"/>
                <a:sym typeface="Meiryo"/>
              </a:rPr>
              <a:t>③保険金を</a:t>
            </a:r>
            <a:endParaRPr sz="1831">
              <a:solidFill>
                <a:schemeClr val="dk1"/>
              </a:solidFill>
              <a:latin typeface="Meiryo"/>
              <a:ea typeface="Meiryo"/>
              <a:cs typeface="Meiryo"/>
              <a:sym typeface="Meiryo"/>
            </a:endParaRPr>
          </a:p>
          <a:p>
            <a:pPr marL="0" marR="0" lvl="0" indent="0" algn="ctr" rtl="0">
              <a:lnSpc>
                <a:spcPct val="81922"/>
              </a:lnSpc>
              <a:spcBef>
                <a:spcPts val="0"/>
              </a:spcBef>
              <a:spcAft>
                <a:spcPts val="0"/>
              </a:spcAft>
              <a:buNone/>
            </a:pPr>
            <a:r>
              <a:rPr lang="ja-JP" sz="1831">
                <a:solidFill>
                  <a:schemeClr val="dk1"/>
                </a:solidFill>
                <a:latin typeface="Meiryo"/>
                <a:ea typeface="Meiryo"/>
                <a:cs typeface="Meiryo"/>
                <a:sym typeface="Meiryo"/>
              </a:rPr>
              <a:t>お支払い</a:t>
            </a:r>
            <a:endParaRPr/>
          </a:p>
        </p:txBody>
      </p:sp>
      <p:sp>
        <p:nvSpPr>
          <p:cNvPr id="257" name="Google Shape;257;p12"/>
          <p:cNvSpPr/>
          <p:nvPr/>
        </p:nvSpPr>
        <p:spPr>
          <a:xfrm>
            <a:off x="4573344" y="4067326"/>
            <a:ext cx="565863" cy="83712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9249"/>
              </a:lnSpc>
              <a:spcBef>
                <a:spcPts val="0"/>
              </a:spcBef>
              <a:spcAft>
                <a:spcPts val="0"/>
              </a:spcAft>
              <a:buNone/>
            </a:pPr>
            <a:endParaRPr sz="1373">
              <a:solidFill>
                <a:schemeClr val="lt1"/>
              </a:solidFill>
              <a:latin typeface="Verdana"/>
              <a:ea typeface="Verdana"/>
              <a:cs typeface="Verdana"/>
              <a:sym typeface="Verdana"/>
            </a:endParaRPr>
          </a:p>
        </p:txBody>
      </p:sp>
      <p:sp>
        <p:nvSpPr>
          <p:cNvPr id="258" name="Google Shape;258;p12"/>
          <p:cNvSpPr/>
          <p:nvPr/>
        </p:nvSpPr>
        <p:spPr>
          <a:xfrm rot="-1099464">
            <a:off x="4626716" y="4126792"/>
            <a:ext cx="1011077" cy="696454"/>
          </a:xfrm>
          <a:prstGeom prst="star10">
            <a:avLst>
              <a:gd name="adj" fmla="val 34728"/>
              <a:gd name="hf" fmla="val 105146"/>
            </a:avLst>
          </a:prstGeom>
          <a:solidFill>
            <a:schemeClr val="lt1"/>
          </a:solid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9249"/>
              </a:lnSpc>
              <a:spcBef>
                <a:spcPts val="0"/>
              </a:spcBef>
              <a:spcAft>
                <a:spcPts val="0"/>
              </a:spcAft>
              <a:buNone/>
            </a:pPr>
            <a:r>
              <a:rPr lang="ja-JP" sz="1373">
                <a:solidFill>
                  <a:srgbClr val="C00000"/>
                </a:solidFill>
                <a:latin typeface="Meiryo"/>
                <a:ea typeface="Meiryo"/>
                <a:cs typeface="Meiryo"/>
                <a:sym typeface="Meiryo"/>
              </a:rPr>
              <a:t>倒産</a:t>
            </a:r>
            <a:endParaRPr/>
          </a:p>
        </p:txBody>
      </p:sp>
      <p:sp>
        <p:nvSpPr>
          <p:cNvPr id="259" name="Google Shape;259;p12"/>
          <p:cNvSpPr/>
          <p:nvPr/>
        </p:nvSpPr>
        <p:spPr>
          <a:xfrm>
            <a:off x="4913031" y="3570216"/>
            <a:ext cx="1455151" cy="37267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68274"/>
              </a:lnSpc>
              <a:spcBef>
                <a:spcPts val="0"/>
              </a:spcBef>
              <a:spcAft>
                <a:spcPts val="0"/>
              </a:spcAft>
              <a:buNone/>
            </a:pPr>
            <a:r>
              <a:rPr lang="ja-JP" sz="2197" b="1">
                <a:solidFill>
                  <a:schemeClr val="dk1"/>
                </a:solidFill>
                <a:latin typeface="Meiryo"/>
                <a:ea typeface="Meiryo"/>
                <a:cs typeface="Meiryo"/>
                <a:sym typeface="Meiryo"/>
              </a:rPr>
              <a:t>販売先</a:t>
            </a:r>
            <a:endParaRPr/>
          </a:p>
        </p:txBody>
      </p:sp>
      <p:sp>
        <p:nvSpPr>
          <p:cNvPr id="260" name="Google Shape;260;p12"/>
          <p:cNvSpPr/>
          <p:nvPr/>
        </p:nvSpPr>
        <p:spPr>
          <a:xfrm>
            <a:off x="9418675" y="3567194"/>
            <a:ext cx="1455151" cy="37267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68274"/>
              </a:lnSpc>
              <a:spcBef>
                <a:spcPts val="0"/>
              </a:spcBef>
              <a:spcAft>
                <a:spcPts val="0"/>
              </a:spcAft>
              <a:buNone/>
            </a:pPr>
            <a:r>
              <a:rPr lang="ja-JP" sz="2197" b="1">
                <a:solidFill>
                  <a:schemeClr val="dk1"/>
                </a:solidFill>
                <a:latin typeface="Meiryo"/>
                <a:ea typeface="Meiryo"/>
                <a:cs typeface="Meiryo"/>
                <a:sym typeface="Meiryo"/>
              </a:rPr>
              <a:t>加入企業</a:t>
            </a:r>
            <a:endParaRPr/>
          </a:p>
        </p:txBody>
      </p:sp>
      <p:sp>
        <p:nvSpPr>
          <p:cNvPr id="264" name="Google Shape;264;p12"/>
          <p:cNvSpPr/>
          <p:nvPr/>
        </p:nvSpPr>
        <p:spPr>
          <a:xfrm>
            <a:off x="540296" y="3538798"/>
            <a:ext cx="2990077"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None/>
            </a:pPr>
            <a:r>
              <a:rPr lang="ja-JP" sz="2000" b="1">
                <a:solidFill>
                  <a:schemeClr val="lt1"/>
                </a:solidFill>
                <a:latin typeface="Meiryo"/>
                <a:ea typeface="Meiryo"/>
                <a:cs typeface="Meiryo"/>
                <a:sym typeface="Meiryo"/>
              </a:rPr>
              <a:t>支払限度額</a:t>
            </a:r>
            <a:endParaRPr sz="2000" b="1">
              <a:solidFill>
                <a:schemeClr val="lt1"/>
              </a:solidFill>
              <a:latin typeface="Meiryo"/>
              <a:ea typeface="Meiryo"/>
              <a:cs typeface="Meiryo"/>
              <a:sym typeface="Meiryo"/>
            </a:endParaRPr>
          </a:p>
        </p:txBody>
      </p:sp>
      <p:sp>
        <p:nvSpPr>
          <p:cNvPr id="239" name="Google Shape;239;p12"/>
          <p:cNvSpPr txBox="1"/>
          <p:nvPr/>
        </p:nvSpPr>
        <p:spPr>
          <a:xfrm>
            <a:off x="540295" y="4112422"/>
            <a:ext cx="3828242" cy="3170099"/>
          </a:xfrm>
          <a:prstGeom prst="rect">
            <a:avLst/>
          </a:prstGeom>
          <a:noFill/>
          <a:ln w="9525" cap="flat" cmpd="sng">
            <a:solidFill>
              <a:srgbClr val="D0CEC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20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20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20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20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20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20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20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2000"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2000" dirty="0">
              <a:solidFill>
                <a:schemeClr val="dk1"/>
              </a:solidFill>
              <a:latin typeface="Meiryo"/>
              <a:ea typeface="Meiryo"/>
              <a:cs typeface="Meiryo"/>
              <a:sym typeface="Meiry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12</a:t>
            </a:fld>
            <a:endParaRPr/>
          </a:p>
        </p:txBody>
      </p:sp>
      <p:cxnSp>
        <p:nvCxnSpPr>
          <p:cNvPr id="271" name="Google Shape;271;p13"/>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272" name="Google Shape;272;p13"/>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倒産防止特約の概要　～保険金請求手続きについて～</a:t>
            </a:r>
            <a:endParaRPr sz="2400" b="1">
              <a:solidFill>
                <a:schemeClr val="dk1"/>
              </a:solidFill>
              <a:latin typeface="Meiryo"/>
              <a:ea typeface="Meiryo"/>
              <a:cs typeface="Meiryo"/>
              <a:sym typeface="Meiryo"/>
            </a:endParaRPr>
          </a:p>
        </p:txBody>
      </p:sp>
      <p:sp>
        <p:nvSpPr>
          <p:cNvPr id="273" name="Google Shape;273;p13"/>
          <p:cNvSpPr/>
          <p:nvPr/>
        </p:nvSpPr>
        <p:spPr>
          <a:xfrm>
            <a:off x="540296" y="863351"/>
            <a:ext cx="4824535"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None/>
            </a:pPr>
            <a:r>
              <a:rPr lang="ja-JP" sz="2000" b="1">
                <a:solidFill>
                  <a:schemeClr val="lt1"/>
                </a:solidFill>
                <a:latin typeface="Meiryo"/>
                <a:ea typeface="Meiryo"/>
                <a:cs typeface="Meiryo"/>
                <a:sym typeface="Meiryo"/>
              </a:rPr>
              <a:t>保険金請求手続きについて</a:t>
            </a:r>
            <a:endParaRPr sz="2000" b="1">
              <a:solidFill>
                <a:schemeClr val="lt1"/>
              </a:solidFill>
              <a:latin typeface="Meiryo"/>
              <a:ea typeface="Meiryo"/>
              <a:cs typeface="Meiryo"/>
              <a:sym typeface="Meiryo"/>
            </a:endParaRPr>
          </a:p>
        </p:txBody>
      </p:sp>
      <p:sp>
        <p:nvSpPr>
          <p:cNvPr id="274" name="Google Shape;274;p13"/>
          <p:cNvSpPr txBox="1"/>
          <p:nvPr/>
        </p:nvSpPr>
        <p:spPr>
          <a:xfrm>
            <a:off x="8152037" y="2932016"/>
            <a:ext cx="1417993" cy="284693"/>
          </a:xfrm>
          <a:prstGeom prst="rect">
            <a:avLst/>
          </a:prstGeom>
          <a:noFill/>
          <a:ln>
            <a:noFill/>
          </a:ln>
        </p:spPr>
        <p:txBody>
          <a:bodyPr spcFirstLastPara="1" wrap="square" lIns="91425" tIns="45700" rIns="91425" bIns="45700" anchor="t" anchorCtr="0">
            <a:spAutoFit/>
          </a:bodyPr>
          <a:lstStyle/>
          <a:p>
            <a:pPr marL="0" marR="0" lvl="0" indent="0" algn="l" rtl="0">
              <a:lnSpc>
                <a:spcPct val="109249"/>
              </a:lnSpc>
              <a:spcBef>
                <a:spcPts val="0"/>
              </a:spcBef>
              <a:spcAft>
                <a:spcPts val="0"/>
              </a:spcAft>
              <a:buNone/>
            </a:pPr>
            <a:r>
              <a:rPr lang="ja-JP" sz="1373">
                <a:solidFill>
                  <a:schemeClr val="lt1"/>
                </a:solidFill>
                <a:latin typeface="Meiryo"/>
                <a:ea typeface="Meiryo"/>
                <a:cs typeface="Meiryo"/>
                <a:sym typeface="Meiryo"/>
              </a:rPr>
              <a:t>46.8％</a:t>
            </a:r>
            <a:endParaRPr/>
          </a:p>
        </p:txBody>
      </p:sp>
      <p:sp>
        <p:nvSpPr>
          <p:cNvPr id="276" name="Google Shape;276;p13"/>
          <p:cNvSpPr txBox="1"/>
          <p:nvPr/>
        </p:nvSpPr>
        <p:spPr>
          <a:xfrm>
            <a:off x="4413443" y="5101310"/>
            <a:ext cx="1417993" cy="284693"/>
          </a:xfrm>
          <a:prstGeom prst="rect">
            <a:avLst/>
          </a:prstGeom>
          <a:noFill/>
          <a:ln>
            <a:noFill/>
          </a:ln>
        </p:spPr>
        <p:txBody>
          <a:bodyPr spcFirstLastPara="1" wrap="square" lIns="91425" tIns="45700" rIns="91425" bIns="45700" anchor="t" anchorCtr="0">
            <a:spAutoFit/>
          </a:bodyPr>
          <a:lstStyle/>
          <a:p>
            <a:pPr marL="0" marR="0" lvl="0" indent="0" algn="l" rtl="0">
              <a:lnSpc>
                <a:spcPct val="109249"/>
              </a:lnSpc>
              <a:spcBef>
                <a:spcPts val="0"/>
              </a:spcBef>
              <a:spcAft>
                <a:spcPts val="0"/>
              </a:spcAft>
              <a:buNone/>
            </a:pPr>
            <a:r>
              <a:rPr lang="ja-JP" sz="1373">
                <a:solidFill>
                  <a:schemeClr val="lt1"/>
                </a:solidFill>
                <a:latin typeface="Meiryo"/>
                <a:ea typeface="Meiryo"/>
                <a:cs typeface="Meiryo"/>
                <a:sym typeface="Meiryo"/>
              </a:rPr>
              <a:t>11.5％</a:t>
            </a:r>
            <a:endParaRPr/>
          </a:p>
        </p:txBody>
      </p:sp>
      <p:sp>
        <p:nvSpPr>
          <p:cNvPr id="277" name="Google Shape;277;p13"/>
          <p:cNvSpPr txBox="1"/>
          <p:nvPr/>
        </p:nvSpPr>
        <p:spPr>
          <a:xfrm>
            <a:off x="4157173" y="5820209"/>
            <a:ext cx="1417993" cy="284693"/>
          </a:xfrm>
          <a:prstGeom prst="rect">
            <a:avLst/>
          </a:prstGeom>
          <a:noFill/>
          <a:ln>
            <a:noFill/>
          </a:ln>
        </p:spPr>
        <p:txBody>
          <a:bodyPr spcFirstLastPara="1" wrap="square" lIns="91425" tIns="45700" rIns="91425" bIns="45700" anchor="t" anchorCtr="0">
            <a:spAutoFit/>
          </a:bodyPr>
          <a:lstStyle/>
          <a:p>
            <a:pPr marL="0" marR="0" lvl="0" indent="0" algn="l" rtl="0">
              <a:lnSpc>
                <a:spcPct val="109249"/>
              </a:lnSpc>
              <a:spcBef>
                <a:spcPts val="0"/>
              </a:spcBef>
              <a:spcAft>
                <a:spcPts val="0"/>
              </a:spcAft>
              <a:buNone/>
            </a:pPr>
            <a:r>
              <a:rPr lang="ja-JP" sz="1373">
                <a:solidFill>
                  <a:schemeClr val="lt1"/>
                </a:solidFill>
                <a:latin typeface="Meiryo"/>
                <a:ea typeface="Meiryo"/>
                <a:cs typeface="Meiryo"/>
                <a:sym typeface="Meiryo"/>
              </a:rPr>
              <a:t>7.9％</a:t>
            </a:r>
            <a:endParaRPr/>
          </a:p>
        </p:txBody>
      </p:sp>
      <p:pic>
        <p:nvPicPr>
          <p:cNvPr id="278" name="Google Shape;278;p13"/>
          <p:cNvPicPr preferRelativeResize="0"/>
          <p:nvPr/>
        </p:nvPicPr>
        <p:blipFill rotWithShape="1">
          <a:blip r:embed="rId3">
            <a:alphaModFix/>
          </a:blip>
          <a:srcRect t="18412"/>
          <a:stretch/>
        </p:blipFill>
        <p:spPr>
          <a:xfrm>
            <a:off x="749378" y="1693193"/>
            <a:ext cx="9728022" cy="2681893"/>
          </a:xfrm>
          <a:prstGeom prst="rect">
            <a:avLst/>
          </a:prstGeom>
          <a:noFill/>
          <a:ln>
            <a:noFill/>
          </a:ln>
        </p:spPr>
      </p:pic>
      <p:sp>
        <p:nvSpPr>
          <p:cNvPr id="279" name="Google Shape;279;p13"/>
          <p:cNvSpPr/>
          <p:nvPr/>
        </p:nvSpPr>
        <p:spPr>
          <a:xfrm>
            <a:off x="2268488" y="4892223"/>
            <a:ext cx="6673474" cy="987559"/>
          </a:xfrm>
          <a:prstGeom prst="ellipse">
            <a:avLst/>
          </a:prstGeom>
          <a:solidFill>
            <a:srgbClr val="FFF2CC"/>
          </a:solidFill>
          <a:ln w="25400" cap="flat" cmpd="sng">
            <a:solidFill>
              <a:srgbClr val="FFF2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2197" u="sng">
                <a:solidFill>
                  <a:schemeClr val="dk1"/>
                </a:solidFill>
                <a:latin typeface="Meiryo"/>
                <a:ea typeface="Meiryo"/>
                <a:cs typeface="Meiryo"/>
                <a:sym typeface="Meiryo"/>
              </a:rPr>
              <a:t>保険金のお支払い後</a:t>
            </a:r>
            <a:r>
              <a:rPr lang="ja-JP" sz="2197">
                <a:solidFill>
                  <a:schemeClr val="dk1"/>
                </a:solidFill>
                <a:latin typeface="Meiryo"/>
                <a:ea typeface="Meiryo"/>
                <a:cs typeface="Meiryo"/>
                <a:sym typeface="Meiryo"/>
              </a:rPr>
              <a:t>に</a:t>
            </a:r>
            <a:endParaRPr sz="2197">
              <a:solidFill>
                <a:schemeClr val="dk1"/>
              </a:solidFill>
              <a:latin typeface="Meiryo"/>
              <a:ea typeface="Meiryo"/>
              <a:cs typeface="Meiryo"/>
              <a:sym typeface="Meiryo"/>
            </a:endParaRPr>
          </a:p>
          <a:p>
            <a:pPr marL="0" marR="0" lvl="0" indent="0" algn="ctr" rtl="0">
              <a:lnSpc>
                <a:spcPct val="100000"/>
              </a:lnSpc>
              <a:spcBef>
                <a:spcPts val="0"/>
              </a:spcBef>
              <a:spcAft>
                <a:spcPts val="0"/>
              </a:spcAft>
              <a:buNone/>
            </a:pPr>
            <a:r>
              <a:rPr lang="ja-JP" sz="2197">
                <a:solidFill>
                  <a:srgbClr val="C00000"/>
                </a:solidFill>
                <a:latin typeface="Meiryo"/>
                <a:ea typeface="Meiryo"/>
                <a:cs typeface="Meiryo"/>
                <a:sym typeface="Meiryo"/>
              </a:rPr>
              <a:t>債権譲渡の手続き</a:t>
            </a:r>
            <a:r>
              <a:rPr lang="ja-JP" sz="2197">
                <a:solidFill>
                  <a:schemeClr val="dk1"/>
                </a:solidFill>
                <a:latin typeface="Meiryo"/>
                <a:ea typeface="Meiryo"/>
                <a:cs typeface="Meiryo"/>
                <a:sym typeface="Meiryo"/>
              </a:rPr>
              <a:t>が必要となります。</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4"/>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13</a:t>
            </a:fld>
            <a:endParaRPr/>
          </a:p>
        </p:txBody>
      </p:sp>
      <p:cxnSp>
        <p:nvCxnSpPr>
          <p:cNvPr id="286" name="Google Shape;286;p14"/>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287" name="Google Shape;287;p14"/>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倒産防止特約の概要　～保険金請求・必要書類について～</a:t>
            </a:r>
            <a:endParaRPr sz="2400" b="1">
              <a:solidFill>
                <a:schemeClr val="dk1"/>
              </a:solidFill>
              <a:latin typeface="Meiryo"/>
              <a:ea typeface="Meiryo"/>
              <a:cs typeface="Meiryo"/>
              <a:sym typeface="Meiryo"/>
            </a:endParaRPr>
          </a:p>
        </p:txBody>
      </p:sp>
      <p:sp>
        <p:nvSpPr>
          <p:cNvPr id="288" name="Google Shape;288;p14"/>
          <p:cNvSpPr/>
          <p:nvPr/>
        </p:nvSpPr>
        <p:spPr>
          <a:xfrm>
            <a:off x="540296" y="863351"/>
            <a:ext cx="4824535"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None/>
            </a:pPr>
            <a:r>
              <a:rPr lang="ja-JP" sz="2000" b="1">
                <a:solidFill>
                  <a:schemeClr val="lt1"/>
                </a:solidFill>
                <a:latin typeface="Meiryo"/>
                <a:ea typeface="Meiryo"/>
                <a:cs typeface="Meiryo"/>
                <a:sym typeface="Meiryo"/>
              </a:rPr>
              <a:t>保険金請求・必要書類について</a:t>
            </a:r>
            <a:endParaRPr sz="2000" b="1">
              <a:solidFill>
                <a:schemeClr val="lt1"/>
              </a:solidFill>
              <a:latin typeface="Meiryo"/>
              <a:ea typeface="Meiryo"/>
              <a:cs typeface="Meiryo"/>
              <a:sym typeface="Meiryo"/>
            </a:endParaRPr>
          </a:p>
        </p:txBody>
      </p:sp>
      <p:pic>
        <p:nvPicPr>
          <p:cNvPr id="289" name="Google Shape;289;p14"/>
          <p:cNvPicPr preferRelativeResize="0"/>
          <p:nvPr/>
        </p:nvPicPr>
        <p:blipFill rotWithShape="1">
          <a:blip r:embed="rId3">
            <a:alphaModFix/>
          </a:blip>
          <a:srcRect/>
          <a:stretch/>
        </p:blipFill>
        <p:spPr>
          <a:xfrm>
            <a:off x="252264" y="1549177"/>
            <a:ext cx="10687253" cy="4709343"/>
          </a:xfrm>
          <a:prstGeom prst="rect">
            <a:avLst/>
          </a:prstGeom>
          <a:noFill/>
          <a:ln>
            <a:noFill/>
          </a:ln>
        </p:spPr>
      </p:pic>
      <p:sp>
        <p:nvSpPr>
          <p:cNvPr id="290" name="Google Shape;290;p14"/>
          <p:cNvSpPr txBox="1"/>
          <p:nvPr/>
        </p:nvSpPr>
        <p:spPr>
          <a:xfrm>
            <a:off x="324272" y="4254569"/>
            <a:ext cx="10513168" cy="707886"/>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aphicFrame>
        <p:nvGraphicFramePr>
          <p:cNvPr id="296" name="Google Shape;296;p15"/>
          <p:cNvGraphicFramePr/>
          <p:nvPr/>
        </p:nvGraphicFramePr>
        <p:xfrm>
          <a:off x="4898589" y="1992593"/>
          <a:ext cx="6289694" cy="5605256"/>
        </p:xfrm>
        <a:graphic>
          <a:graphicData uri="http://schemas.openxmlformats.org/drawingml/2006/chart">
            <c:chart xmlns:c="http://schemas.openxmlformats.org/drawingml/2006/chart" xmlns:r="http://schemas.openxmlformats.org/officeDocument/2006/relationships" r:id="rId3"/>
          </a:graphicData>
        </a:graphic>
      </p:graphicFrame>
      <p:sp>
        <p:nvSpPr>
          <p:cNvPr id="297" name="Google Shape;297;p15"/>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14</a:t>
            </a:fld>
            <a:endParaRPr/>
          </a:p>
        </p:txBody>
      </p:sp>
      <p:cxnSp>
        <p:nvCxnSpPr>
          <p:cNvPr id="298" name="Google Shape;298;p15"/>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299" name="Google Shape;299;p15"/>
          <p:cNvSpPr/>
          <p:nvPr/>
        </p:nvSpPr>
        <p:spPr>
          <a:xfrm>
            <a:off x="221532" y="799191"/>
            <a:ext cx="10601091" cy="749986"/>
          </a:xfrm>
          <a:prstGeom prst="rect">
            <a:avLst/>
          </a:prstGeom>
          <a:noFill/>
          <a:ln>
            <a:noFill/>
          </a:ln>
        </p:spPr>
        <p:txBody>
          <a:bodyPr spcFirstLastPara="1" wrap="square" lIns="99525" tIns="49750" rIns="99525" bIns="49750" anchor="ctr"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ja-JP" sz="1800">
                <a:solidFill>
                  <a:schemeClr val="dk1"/>
                </a:solidFill>
                <a:latin typeface="Meiryo"/>
                <a:ea typeface="Meiryo"/>
                <a:cs typeface="Meiryo"/>
                <a:sym typeface="Meiryo"/>
              </a:rPr>
              <a:t>倒産防止特約の年間保険料平均単価は、約１０万円です。</a:t>
            </a:r>
            <a:endParaRPr sz="1800">
              <a:solidFill>
                <a:schemeClr val="dk1"/>
              </a:solidFill>
              <a:latin typeface="Meiryo"/>
              <a:ea typeface="Meiryo"/>
              <a:cs typeface="Meiryo"/>
              <a:sym typeface="Meiryo"/>
            </a:endParaRPr>
          </a:p>
          <a:p>
            <a:pPr marL="285750" marR="0" lvl="0" indent="-285750" algn="l" rtl="0">
              <a:lnSpc>
                <a:spcPct val="100000"/>
              </a:lnSpc>
              <a:spcBef>
                <a:spcPts val="360"/>
              </a:spcBef>
              <a:spcAft>
                <a:spcPts val="0"/>
              </a:spcAft>
              <a:buClr>
                <a:schemeClr val="dk1"/>
              </a:buClr>
              <a:buSzPts val="1800"/>
              <a:buFont typeface="Noto Sans Symbols"/>
              <a:buChar char="●"/>
            </a:pPr>
            <a:r>
              <a:rPr lang="ja-JP" sz="1800">
                <a:solidFill>
                  <a:schemeClr val="dk1"/>
                </a:solidFill>
                <a:latin typeface="Meiryo"/>
                <a:ea typeface="Meiryo"/>
                <a:cs typeface="Meiryo"/>
                <a:sym typeface="Meiryo"/>
              </a:rPr>
              <a:t>売上高・業種別の年間保険料例は下表の通りです。</a:t>
            </a:r>
            <a:endParaRPr sz="1800">
              <a:solidFill>
                <a:schemeClr val="dk1"/>
              </a:solidFill>
              <a:latin typeface="Meiryo"/>
              <a:ea typeface="Meiryo"/>
              <a:cs typeface="Meiryo"/>
              <a:sym typeface="Meiryo"/>
            </a:endParaRPr>
          </a:p>
        </p:txBody>
      </p:sp>
      <p:sp>
        <p:nvSpPr>
          <p:cNvPr id="300" name="Google Shape;300;p15"/>
          <p:cNvSpPr/>
          <p:nvPr/>
        </p:nvSpPr>
        <p:spPr>
          <a:xfrm>
            <a:off x="21204" y="1621185"/>
            <a:ext cx="6495756" cy="440688"/>
          </a:xfrm>
          <a:prstGeom prst="rect">
            <a:avLst/>
          </a:prstGeom>
          <a:noFill/>
          <a:ln>
            <a:noFill/>
          </a:ln>
        </p:spPr>
        <p:txBody>
          <a:bodyPr spcFirstLastPara="1" wrap="square" lIns="99525" tIns="49750" rIns="99525" bIns="49750" anchor="ctr" anchorCtr="0">
            <a:noAutofit/>
          </a:bodyPr>
          <a:lstStyle/>
          <a:p>
            <a:pPr marL="0" marR="0" lvl="0" indent="0" algn="l" rtl="0">
              <a:lnSpc>
                <a:spcPct val="150000"/>
              </a:lnSpc>
              <a:spcBef>
                <a:spcPts val="0"/>
              </a:spcBef>
              <a:spcAft>
                <a:spcPts val="0"/>
              </a:spcAft>
              <a:buNone/>
            </a:pPr>
            <a:r>
              <a:rPr lang="ja-JP" sz="2000" b="1">
                <a:solidFill>
                  <a:srgbClr val="222A35"/>
                </a:solidFill>
                <a:latin typeface="Meiryo"/>
                <a:ea typeface="Meiryo"/>
                <a:cs typeface="Meiryo"/>
                <a:sym typeface="Meiryo"/>
              </a:rPr>
              <a:t>【売上高・業種別の年間保険料例</a:t>
            </a:r>
            <a:r>
              <a:rPr lang="ja-JP" sz="1600" b="1">
                <a:solidFill>
                  <a:srgbClr val="222A35"/>
                </a:solidFill>
                <a:latin typeface="Meiryo"/>
                <a:ea typeface="Meiryo"/>
                <a:cs typeface="Meiryo"/>
                <a:sym typeface="Meiryo"/>
              </a:rPr>
              <a:t>（一括払の場合）</a:t>
            </a:r>
            <a:r>
              <a:rPr lang="ja-JP" sz="2000" b="1">
                <a:solidFill>
                  <a:srgbClr val="222A35"/>
                </a:solidFill>
                <a:latin typeface="Meiryo"/>
                <a:ea typeface="Meiryo"/>
                <a:cs typeface="Meiryo"/>
                <a:sym typeface="Meiryo"/>
              </a:rPr>
              <a:t>】</a:t>
            </a:r>
            <a:endParaRPr sz="2000" b="1">
              <a:solidFill>
                <a:srgbClr val="222A35"/>
              </a:solidFill>
              <a:latin typeface="Meiryo"/>
              <a:ea typeface="Meiryo"/>
              <a:cs typeface="Meiryo"/>
              <a:sym typeface="Meiryo"/>
            </a:endParaRPr>
          </a:p>
        </p:txBody>
      </p:sp>
      <p:graphicFrame>
        <p:nvGraphicFramePr>
          <p:cNvPr id="301" name="Google Shape;301;p15"/>
          <p:cNvGraphicFramePr/>
          <p:nvPr/>
        </p:nvGraphicFramePr>
        <p:xfrm>
          <a:off x="798674" y="2215781"/>
          <a:ext cx="8199775" cy="4791000"/>
        </p:xfrm>
        <a:graphic>
          <a:graphicData uri="http://schemas.openxmlformats.org/drawingml/2006/table">
            <a:tbl>
              <a:tblPr firstRow="1" firstCol="1" lastCol="1" bandRow="1">
                <a:noFill/>
                <a:tableStyleId>{8683AC76-5C97-46A6-941E-C2071D839752}</a:tableStyleId>
              </a:tblPr>
              <a:tblGrid>
                <a:gridCol w="1404025">
                  <a:extLst>
                    <a:ext uri="{9D8B030D-6E8A-4147-A177-3AD203B41FA5}">
                      <a16:colId xmlns:a16="http://schemas.microsoft.com/office/drawing/2014/main" val="20000"/>
                    </a:ext>
                  </a:extLst>
                </a:gridCol>
                <a:gridCol w="702000">
                  <a:extLst>
                    <a:ext uri="{9D8B030D-6E8A-4147-A177-3AD203B41FA5}">
                      <a16:colId xmlns:a16="http://schemas.microsoft.com/office/drawing/2014/main" val="20001"/>
                    </a:ext>
                  </a:extLst>
                </a:gridCol>
                <a:gridCol w="1218750">
                  <a:extLst>
                    <a:ext uri="{9D8B030D-6E8A-4147-A177-3AD203B41FA5}">
                      <a16:colId xmlns:a16="http://schemas.microsoft.com/office/drawing/2014/main" val="20002"/>
                    </a:ext>
                  </a:extLst>
                </a:gridCol>
                <a:gridCol w="1218750">
                  <a:extLst>
                    <a:ext uri="{9D8B030D-6E8A-4147-A177-3AD203B41FA5}">
                      <a16:colId xmlns:a16="http://schemas.microsoft.com/office/drawing/2014/main" val="20003"/>
                    </a:ext>
                  </a:extLst>
                </a:gridCol>
                <a:gridCol w="1218750">
                  <a:extLst>
                    <a:ext uri="{9D8B030D-6E8A-4147-A177-3AD203B41FA5}">
                      <a16:colId xmlns:a16="http://schemas.microsoft.com/office/drawing/2014/main" val="20004"/>
                    </a:ext>
                  </a:extLst>
                </a:gridCol>
                <a:gridCol w="1218750">
                  <a:extLst>
                    <a:ext uri="{9D8B030D-6E8A-4147-A177-3AD203B41FA5}">
                      <a16:colId xmlns:a16="http://schemas.microsoft.com/office/drawing/2014/main" val="20005"/>
                    </a:ext>
                  </a:extLst>
                </a:gridCol>
                <a:gridCol w="1218750">
                  <a:extLst>
                    <a:ext uri="{9D8B030D-6E8A-4147-A177-3AD203B41FA5}">
                      <a16:colId xmlns:a16="http://schemas.microsoft.com/office/drawing/2014/main" val="20006"/>
                    </a:ext>
                  </a:extLst>
                </a:gridCol>
              </a:tblGrid>
              <a:tr h="239550">
                <a:tc rowSpan="2">
                  <a:txBody>
                    <a:bodyPr/>
                    <a:lstStyle/>
                    <a:p>
                      <a:pPr marL="0" marR="0" lvl="0" indent="0" algn="ctr" rtl="0">
                        <a:spcBef>
                          <a:spcPts val="0"/>
                        </a:spcBef>
                        <a:spcAft>
                          <a:spcPts val="0"/>
                        </a:spcAft>
                        <a:buNone/>
                      </a:pPr>
                      <a:r>
                        <a:rPr lang="ja-JP" sz="900" u="none" strike="noStrike" cap="none">
                          <a:latin typeface="Arial"/>
                          <a:ea typeface="Arial"/>
                          <a:cs typeface="Arial"/>
                          <a:sym typeface="Arial"/>
                        </a:rPr>
                        <a:t>業種</a:t>
                      </a:r>
                      <a:endParaRPr sz="900" b="0" i="0" u="none" strike="noStrike" cap="none">
                        <a:solidFill>
                          <a:srgbClr val="000000"/>
                        </a:solidFill>
                        <a:latin typeface="Arial"/>
                        <a:ea typeface="Arial"/>
                        <a:cs typeface="Arial"/>
                        <a:sym typeface="Arial"/>
                      </a:endParaRPr>
                    </a:p>
                  </a:txBody>
                  <a:tcPr marL="7975" marR="7975" marT="7975" marB="0" anchor="ctr">
                    <a:solidFill>
                      <a:srgbClr val="D8E2F3"/>
                    </a:solidFill>
                  </a:tcPr>
                </a:tc>
                <a:tc rowSpan="2">
                  <a:txBody>
                    <a:bodyPr/>
                    <a:lstStyle/>
                    <a:p>
                      <a:pPr marL="0" marR="0" lvl="0" indent="0" algn="ctr" rtl="0">
                        <a:spcBef>
                          <a:spcPts val="0"/>
                        </a:spcBef>
                        <a:spcAft>
                          <a:spcPts val="0"/>
                        </a:spcAft>
                        <a:buNone/>
                      </a:pPr>
                      <a:r>
                        <a:rPr lang="ja-JP" sz="900" u="none" strike="noStrike" cap="none">
                          <a:latin typeface="Arial"/>
                          <a:ea typeface="Arial"/>
                          <a:cs typeface="Arial"/>
                          <a:sym typeface="Arial"/>
                        </a:rPr>
                        <a:t>保険金額</a:t>
                      </a:r>
                      <a:endParaRPr sz="900" b="0" i="0" u="none" strike="noStrike" cap="none">
                        <a:solidFill>
                          <a:srgbClr val="000000"/>
                        </a:solidFill>
                        <a:latin typeface="Arial"/>
                        <a:ea typeface="Arial"/>
                        <a:cs typeface="Arial"/>
                        <a:sym typeface="Arial"/>
                      </a:endParaRPr>
                    </a:p>
                  </a:txBody>
                  <a:tcPr marL="7975" marR="7975" marT="7975" marB="0" anchor="ctr">
                    <a:solidFill>
                      <a:srgbClr val="D8E2F3"/>
                    </a:solidFill>
                  </a:tcPr>
                </a:tc>
                <a:tc gridSpan="5">
                  <a:txBody>
                    <a:bodyPr/>
                    <a:lstStyle/>
                    <a:p>
                      <a:pPr marL="0" marR="0" lvl="0" indent="0" algn="ctr" rtl="0">
                        <a:spcBef>
                          <a:spcPts val="0"/>
                        </a:spcBef>
                        <a:spcAft>
                          <a:spcPts val="0"/>
                        </a:spcAft>
                        <a:buNone/>
                      </a:pPr>
                      <a:r>
                        <a:rPr lang="ja-JP" sz="900" u="none" strike="noStrike" cap="none">
                          <a:latin typeface="Arial"/>
                          <a:ea typeface="Arial"/>
                          <a:cs typeface="Arial"/>
                          <a:sym typeface="Arial"/>
                        </a:rPr>
                        <a:t>売上高</a:t>
                      </a:r>
                      <a:endParaRPr sz="900" b="0" i="0" u="none" strike="noStrike" cap="none">
                        <a:solidFill>
                          <a:srgbClr val="000000"/>
                        </a:solidFill>
                        <a:latin typeface="Arial"/>
                        <a:ea typeface="Arial"/>
                        <a:cs typeface="Arial"/>
                        <a:sym typeface="Arial"/>
                      </a:endParaRPr>
                    </a:p>
                  </a:txBody>
                  <a:tcPr marL="7975" marR="7975" marT="7975" marB="0" anchor="ctr">
                    <a:solidFill>
                      <a:srgbClr val="D8E2F3"/>
                    </a:solidFill>
                  </a:tcPr>
                </a:tc>
                <a:tc hMerge="1">
                  <a:txBody>
                    <a:bodyPr/>
                    <a:lstStyle/>
                    <a:p>
                      <a:endParaRPr lang="ja-JP"/>
                    </a:p>
                  </a:txBody>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39550">
                <a:tc vMerge="1">
                  <a:txBody>
                    <a:bodyPr/>
                    <a:lstStyle/>
                    <a:p>
                      <a:endParaRPr lang="ja-JP"/>
                    </a:p>
                  </a:txBody>
                  <a:tcPr/>
                </a:tc>
                <a:tc vMerge="1">
                  <a:txBody>
                    <a:bodyPr/>
                    <a:lstStyle/>
                    <a:p>
                      <a:endParaRPr lang="ja-JP"/>
                    </a:p>
                  </a:txBody>
                  <a:tcPr/>
                </a:tc>
                <a:tc>
                  <a:txBody>
                    <a:bodyPr/>
                    <a:lstStyle/>
                    <a:p>
                      <a:pPr marL="0" marR="0" lvl="0" indent="0" algn="ctr" rtl="0">
                        <a:spcBef>
                          <a:spcPts val="0"/>
                        </a:spcBef>
                        <a:spcAft>
                          <a:spcPts val="0"/>
                        </a:spcAft>
                        <a:buNone/>
                      </a:pPr>
                      <a:r>
                        <a:rPr lang="ja-JP" sz="900" b="1" u="none" strike="noStrike" cap="none">
                          <a:latin typeface="Arial"/>
                          <a:ea typeface="Arial"/>
                          <a:cs typeface="Arial"/>
                          <a:sym typeface="Arial"/>
                        </a:rPr>
                        <a:t>50百万円</a:t>
                      </a:r>
                      <a:endParaRPr sz="900" b="1" i="0" u="none" strike="noStrike" cap="none">
                        <a:solidFill>
                          <a:srgbClr val="000000"/>
                        </a:solidFill>
                        <a:latin typeface="Arial"/>
                        <a:ea typeface="Arial"/>
                        <a:cs typeface="Arial"/>
                        <a:sym typeface="Arial"/>
                      </a:endParaRPr>
                    </a:p>
                  </a:txBody>
                  <a:tcPr marL="7975" marR="7975" marT="7975" marB="0" anchor="ctr">
                    <a:solidFill>
                      <a:srgbClr val="D8E2F3"/>
                    </a:solidFill>
                  </a:tcPr>
                </a:tc>
                <a:tc>
                  <a:txBody>
                    <a:bodyPr/>
                    <a:lstStyle/>
                    <a:p>
                      <a:pPr marL="0" marR="0" lvl="0" indent="0" algn="ctr" rtl="0">
                        <a:spcBef>
                          <a:spcPts val="0"/>
                        </a:spcBef>
                        <a:spcAft>
                          <a:spcPts val="0"/>
                        </a:spcAft>
                        <a:buNone/>
                      </a:pPr>
                      <a:r>
                        <a:rPr lang="ja-JP" sz="900" b="1" u="none" strike="noStrike" cap="none">
                          <a:latin typeface="Arial"/>
                          <a:ea typeface="Arial"/>
                          <a:cs typeface="Arial"/>
                          <a:sym typeface="Arial"/>
                        </a:rPr>
                        <a:t>100百万円</a:t>
                      </a:r>
                      <a:endParaRPr sz="900" b="1" i="0" u="none" strike="noStrike" cap="none">
                        <a:solidFill>
                          <a:srgbClr val="000000"/>
                        </a:solidFill>
                        <a:latin typeface="Arial"/>
                        <a:ea typeface="Arial"/>
                        <a:cs typeface="Arial"/>
                        <a:sym typeface="Arial"/>
                      </a:endParaRPr>
                    </a:p>
                  </a:txBody>
                  <a:tcPr marL="7975" marR="7975" marT="7975" marB="0" anchor="ctr">
                    <a:solidFill>
                      <a:srgbClr val="D8E2F3"/>
                    </a:solidFill>
                  </a:tcPr>
                </a:tc>
                <a:tc>
                  <a:txBody>
                    <a:bodyPr/>
                    <a:lstStyle/>
                    <a:p>
                      <a:pPr marL="0" marR="0" lvl="0" indent="0" algn="ctr" rtl="0">
                        <a:spcBef>
                          <a:spcPts val="0"/>
                        </a:spcBef>
                        <a:spcAft>
                          <a:spcPts val="0"/>
                        </a:spcAft>
                        <a:buNone/>
                      </a:pPr>
                      <a:r>
                        <a:rPr lang="ja-JP" sz="900" b="1" u="none" strike="noStrike" cap="none">
                          <a:latin typeface="Arial"/>
                          <a:ea typeface="Arial"/>
                          <a:cs typeface="Arial"/>
                          <a:sym typeface="Arial"/>
                        </a:rPr>
                        <a:t>200百万円</a:t>
                      </a:r>
                      <a:endParaRPr sz="900" b="1" i="0" u="none" strike="noStrike" cap="none">
                        <a:solidFill>
                          <a:srgbClr val="000000"/>
                        </a:solidFill>
                        <a:latin typeface="Arial"/>
                        <a:ea typeface="Arial"/>
                        <a:cs typeface="Arial"/>
                        <a:sym typeface="Arial"/>
                      </a:endParaRPr>
                    </a:p>
                  </a:txBody>
                  <a:tcPr marL="7975" marR="7975" marT="7975" marB="0" anchor="ctr">
                    <a:solidFill>
                      <a:srgbClr val="D8E2F3"/>
                    </a:solidFill>
                  </a:tcPr>
                </a:tc>
                <a:tc>
                  <a:txBody>
                    <a:bodyPr/>
                    <a:lstStyle/>
                    <a:p>
                      <a:pPr marL="0" marR="0" lvl="0" indent="0" algn="ctr" rtl="0">
                        <a:spcBef>
                          <a:spcPts val="0"/>
                        </a:spcBef>
                        <a:spcAft>
                          <a:spcPts val="0"/>
                        </a:spcAft>
                        <a:buNone/>
                      </a:pPr>
                      <a:r>
                        <a:rPr lang="ja-JP" sz="900" b="1" u="none" strike="noStrike" cap="none">
                          <a:latin typeface="Arial"/>
                          <a:ea typeface="Arial"/>
                          <a:cs typeface="Arial"/>
                          <a:sym typeface="Arial"/>
                        </a:rPr>
                        <a:t>300百万円</a:t>
                      </a:r>
                      <a:endParaRPr sz="900" b="1" i="0" u="none" strike="noStrike" cap="none">
                        <a:solidFill>
                          <a:srgbClr val="000000"/>
                        </a:solidFill>
                        <a:latin typeface="Arial"/>
                        <a:ea typeface="Arial"/>
                        <a:cs typeface="Arial"/>
                        <a:sym typeface="Arial"/>
                      </a:endParaRPr>
                    </a:p>
                  </a:txBody>
                  <a:tcPr marL="7975" marR="7975" marT="7975" marB="0" anchor="ctr">
                    <a:solidFill>
                      <a:srgbClr val="D8E2F3"/>
                    </a:solidFill>
                  </a:tcPr>
                </a:tc>
                <a:tc>
                  <a:txBody>
                    <a:bodyPr/>
                    <a:lstStyle/>
                    <a:p>
                      <a:pPr marL="0" marR="0" lvl="0" indent="0" algn="ctr" rtl="0">
                        <a:spcBef>
                          <a:spcPts val="0"/>
                        </a:spcBef>
                        <a:spcAft>
                          <a:spcPts val="0"/>
                        </a:spcAft>
                        <a:buNone/>
                      </a:pPr>
                      <a:r>
                        <a:rPr lang="ja-JP" sz="900" b="1" u="none" strike="noStrike" cap="none">
                          <a:latin typeface="Arial"/>
                          <a:ea typeface="Arial"/>
                          <a:cs typeface="Arial"/>
                          <a:sym typeface="Arial"/>
                        </a:rPr>
                        <a:t>500百万円</a:t>
                      </a:r>
                      <a:endParaRPr sz="900" b="1" i="0" u="none" strike="noStrike" cap="none">
                        <a:solidFill>
                          <a:srgbClr val="000000"/>
                        </a:solidFill>
                        <a:latin typeface="Arial"/>
                        <a:ea typeface="Arial"/>
                        <a:cs typeface="Arial"/>
                        <a:sym typeface="Arial"/>
                      </a:endParaRPr>
                    </a:p>
                  </a:txBody>
                  <a:tcPr marL="7975" marR="7975" marT="7975" marB="0" anchor="ctr">
                    <a:solidFill>
                      <a:srgbClr val="D8E2F3"/>
                    </a:solidFill>
                  </a:tcPr>
                </a:tc>
                <a:extLst>
                  <a:ext uri="{0D108BD9-81ED-4DB2-BD59-A6C34878D82A}">
                    <a16:rowId xmlns:a16="http://schemas.microsoft.com/office/drawing/2014/main" val="10001"/>
                  </a:ext>
                </a:extLst>
              </a:tr>
              <a:tr h="239550">
                <a:tc rowSpan="3">
                  <a:txBody>
                    <a:bodyPr/>
                    <a:lstStyle/>
                    <a:p>
                      <a:pPr marL="0" marR="0" lvl="0" indent="0" algn="ctr" rtl="0">
                        <a:spcBef>
                          <a:spcPts val="0"/>
                        </a:spcBef>
                        <a:spcAft>
                          <a:spcPts val="0"/>
                        </a:spcAft>
                        <a:buNone/>
                      </a:pPr>
                      <a:r>
                        <a:rPr lang="ja-JP" sz="900" u="none" strike="noStrike" cap="none">
                          <a:latin typeface="Arial"/>
                          <a:ea typeface="Arial"/>
                          <a:cs typeface="Arial"/>
                          <a:sym typeface="Arial"/>
                        </a:rPr>
                        <a:t>建設業</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100万円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30,350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49,410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80,440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106,980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153,200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02"/>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200万円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34,040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56,680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94,370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127,170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185,160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03"/>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300万円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35,910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60,430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101,700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137,900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202,390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04"/>
                  </a:ext>
                </a:extLst>
              </a:tr>
              <a:tr h="239550">
                <a:tc rowSpan="3">
                  <a:txBody>
                    <a:bodyPr/>
                    <a:lstStyle/>
                    <a:p>
                      <a:pPr marL="0" marR="0" lvl="0" indent="0" algn="ctr" rtl="0">
                        <a:spcBef>
                          <a:spcPts val="0"/>
                        </a:spcBef>
                        <a:spcAft>
                          <a:spcPts val="0"/>
                        </a:spcAft>
                        <a:buNone/>
                      </a:pPr>
                      <a:r>
                        <a:rPr lang="ja-JP" sz="900" u="none" strike="noStrike" cap="none">
                          <a:latin typeface="Arial"/>
                          <a:ea typeface="Arial"/>
                          <a:cs typeface="Arial"/>
                          <a:sym typeface="Arial"/>
                        </a:rPr>
                        <a:t>製造業</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100万円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47,240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73,200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113,430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146,550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202,380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05"/>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200万円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58,860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90,750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144,820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190,360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268,640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06"/>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300万円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61,970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100,430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162,770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215,890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308,170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07"/>
                  </a:ext>
                </a:extLst>
              </a:tr>
              <a:tr h="239550">
                <a:tc rowSpan="3">
                  <a:txBody>
                    <a:bodyPr/>
                    <a:lstStyle/>
                    <a:p>
                      <a:pPr marL="0" marR="0" lvl="0" indent="0" algn="ctr" rtl="0">
                        <a:spcBef>
                          <a:spcPts val="0"/>
                        </a:spcBef>
                        <a:spcAft>
                          <a:spcPts val="0"/>
                        </a:spcAft>
                        <a:buNone/>
                      </a:pPr>
                      <a:r>
                        <a:rPr lang="ja-JP" sz="900" u="none" strike="noStrike" cap="none">
                          <a:latin typeface="Arial"/>
                          <a:ea typeface="Arial"/>
                          <a:cs typeface="Arial"/>
                          <a:sym typeface="Arial"/>
                        </a:rPr>
                        <a:t>サービス業</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100万円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38,580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61,000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96,440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126,070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176,700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08"/>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200万円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40,050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73,140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118,740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157,650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225,320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09"/>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300万円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48,310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79,490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130,800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175,030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252,640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10"/>
                  </a:ext>
                </a:extLst>
              </a:tr>
              <a:tr h="239550">
                <a:tc rowSpan="3">
                  <a:txBody>
                    <a:bodyPr/>
                    <a:lstStyle/>
                    <a:p>
                      <a:pPr marL="0" marR="0" lvl="0" indent="0" algn="ctr" rtl="0">
                        <a:spcBef>
                          <a:spcPts val="0"/>
                        </a:spcBef>
                        <a:spcAft>
                          <a:spcPts val="0"/>
                        </a:spcAft>
                        <a:buNone/>
                      </a:pPr>
                      <a:r>
                        <a:rPr lang="ja-JP" sz="900" u="none" strike="noStrike" cap="none">
                          <a:latin typeface="Arial"/>
                          <a:ea typeface="Arial"/>
                          <a:cs typeface="Arial"/>
                          <a:sym typeface="Arial"/>
                        </a:rPr>
                        <a:t>卸売業</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100万円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48,400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77,110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122,850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161,320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227,370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11"/>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200万円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56,350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92,450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151,680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202,630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291,850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12"/>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300万円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60,890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101,410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168,880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227,580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331,420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13"/>
                  </a:ext>
                </a:extLst>
              </a:tr>
              <a:tr h="239550">
                <a:tc rowSpan="3">
                  <a:txBody>
                    <a:bodyPr/>
                    <a:lstStyle/>
                    <a:p>
                      <a:pPr marL="0" marR="0" lvl="0" indent="0" algn="ctr" rtl="0">
                        <a:spcBef>
                          <a:spcPts val="0"/>
                        </a:spcBef>
                        <a:spcAft>
                          <a:spcPts val="0"/>
                        </a:spcAft>
                        <a:buNone/>
                      </a:pPr>
                      <a:r>
                        <a:rPr lang="ja-JP" sz="900" u="none" strike="noStrike" cap="none">
                          <a:latin typeface="Arial"/>
                          <a:ea typeface="Arial"/>
                          <a:cs typeface="Arial"/>
                          <a:sym typeface="Arial"/>
                        </a:rPr>
                        <a:t>物流業</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100万円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39,580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61,320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95,010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122,750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169,500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14"/>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200万円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48,310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77,430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124,110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163,540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231,530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15"/>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300万円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53,430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87,290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142,610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190,040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272,880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16"/>
                  </a:ext>
                </a:extLst>
              </a:tr>
              <a:tr h="239550">
                <a:tc rowSpan="3">
                  <a:txBody>
                    <a:bodyPr/>
                    <a:lstStyle/>
                    <a:p>
                      <a:pPr marL="0" marR="0" lvl="0" indent="0" algn="ctr" rtl="0">
                        <a:spcBef>
                          <a:spcPts val="0"/>
                        </a:spcBef>
                        <a:spcAft>
                          <a:spcPts val="0"/>
                        </a:spcAft>
                        <a:buNone/>
                      </a:pPr>
                      <a:r>
                        <a:rPr lang="ja-JP" sz="900" u="none" strike="noStrike" cap="none">
                          <a:latin typeface="Arial"/>
                          <a:ea typeface="Arial"/>
                          <a:cs typeface="Arial"/>
                          <a:sym typeface="Arial"/>
                        </a:rPr>
                        <a:t>小売業</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100万円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40,180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63,420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100,090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130,710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182,960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17"/>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200万円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49,010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79,650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129,430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171,940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245,910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18"/>
                  </a:ext>
                </a:extLst>
              </a:tr>
              <a:tr h="239550">
                <a:tc vMerge="1">
                  <a:txBody>
                    <a:bodyPr/>
                    <a:lstStyle/>
                    <a:p>
                      <a:endParaRPr lang="ja-JP"/>
                    </a:p>
                  </a:txBody>
                  <a:tcPr/>
                </a:tc>
                <a:tc>
                  <a:txBody>
                    <a:bodyPr/>
                    <a:lstStyle/>
                    <a:p>
                      <a:pPr marL="0" marR="0" lvl="0" indent="0" algn="ctr" rtl="0">
                        <a:spcBef>
                          <a:spcPts val="0"/>
                        </a:spcBef>
                        <a:spcAft>
                          <a:spcPts val="0"/>
                        </a:spcAft>
                        <a:buNone/>
                      </a:pPr>
                      <a:r>
                        <a:rPr lang="ja-JP" sz="900" u="none" strike="noStrike" cap="none">
                          <a:latin typeface="Arial"/>
                          <a:ea typeface="Arial"/>
                          <a:cs typeface="Arial"/>
                          <a:sym typeface="Arial"/>
                        </a:rPr>
                        <a:t>300万円</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53,770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88,740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146,470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u="none" strike="noStrike" cap="none">
                          <a:latin typeface="Arial"/>
                          <a:ea typeface="Arial"/>
                          <a:cs typeface="Arial"/>
                          <a:sym typeface="Arial"/>
                        </a:rPr>
                        <a:t>196,350 </a:t>
                      </a:r>
                      <a:endParaRPr sz="900" b="0" i="0" u="none" strike="noStrike" cap="none">
                        <a:solidFill>
                          <a:srgbClr val="000000"/>
                        </a:solidFill>
                        <a:latin typeface="Arial"/>
                        <a:ea typeface="Arial"/>
                        <a:cs typeface="Arial"/>
                        <a:sym typeface="Arial"/>
                      </a:endParaRPr>
                    </a:p>
                  </a:txBody>
                  <a:tcPr marL="7975" marR="7975" marT="7975" marB="0" anchor="ctr"/>
                </a:tc>
                <a:tc>
                  <a:txBody>
                    <a:bodyPr/>
                    <a:lstStyle/>
                    <a:p>
                      <a:pPr marL="0" marR="0" lvl="0" indent="0" algn="r" rtl="0">
                        <a:spcBef>
                          <a:spcPts val="0"/>
                        </a:spcBef>
                        <a:spcAft>
                          <a:spcPts val="0"/>
                        </a:spcAft>
                        <a:buNone/>
                      </a:pPr>
                      <a:r>
                        <a:rPr lang="ja-JP" sz="900" b="0" u="none" strike="noStrike" cap="none">
                          <a:latin typeface="Arial"/>
                          <a:ea typeface="Arial"/>
                          <a:cs typeface="Arial"/>
                          <a:sym typeface="Arial"/>
                        </a:rPr>
                        <a:t>284,060 </a:t>
                      </a:r>
                      <a:endParaRPr sz="900" b="0" i="0" u="none" strike="noStrike" cap="none">
                        <a:solidFill>
                          <a:srgbClr val="000000"/>
                        </a:solidFill>
                        <a:latin typeface="Arial"/>
                        <a:ea typeface="Arial"/>
                        <a:cs typeface="Arial"/>
                        <a:sym typeface="Arial"/>
                      </a:endParaRPr>
                    </a:p>
                  </a:txBody>
                  <a:tcPr marL="7975" marR="7975" marT="7975" marB="0" anchor="ctr"/>
                </a:tc>
                <a:extLst>
                  <a:ext uri="{0D108BD9-81ED-4DB2-BD59-A6C34878D82A}">
                    <a16:rowId xmlns:a16="http://schemas.microsoft.com/office/drawing/2014/main" val="10019"/>
                  </a:ext>
                </a:extLst>
              </a:tr>
            </a:tbl>
          </a:graphicData>
        </a:graphic>
      </p:graphicFrame>
      <p:sp>
        <p:nvSpPr>
          <p:cNvPr id="302" name="Google Shape;302;p15"/>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倒産防止特約の概要　～保険料例～</a:t>
            </a:r>
            <a:endParaRPr sz="2400" b="1">
              <a:solidFill>
                <a:schemeClr val="dk1"/>
              </a:solidFill>
              <a:latin typeface="Meiryo"/>
              <a:ea typeface="Meiryo"/>
              <a:cs typeface="Meiryo"/>
              <a:sym typeface="Meiryo"/>
            </a:endParaRPr>
          </a:p>
        </p:txBody>
      </p:sp>
      <p:sp>
        <p:nvSpPr>
          <p:cNvPr id="303" name="Google Shape;303;p15"/>
          <p:cNvSpPr txBox="1"/>
          <p:nvPr/>
        </p:nvSpPr>
        <p:spPr>
          <a:xfrm>
            <a:off x="8101136" y="1849462"/>
            <a:ext cx="2160240" cy="294311"/>
          </a:xfrm>
          <a:prstGeom prst="rect">
            <a:avLst/>
          </a:prstGeom>
          <a:noFill/>
          <a:ln>
            <a:noFill/>
          </a:ln>
        </p:spPr>
        <p:txBody>
          <a:bodyPr spcFirstLastPara="1" wrap="square" lIns="91425" tIns="45700" rIns="91425" bIns="45700" anchor="t" anchorCtr="0">
            <a:spAutoFit/>
          </a:bodyPr>
          <a:lstStyle/>
          <a:p>
            <a:pPr marL="0" marR="0" lvl="0" indent="0" algn="l" rtl="0">
              <a:lnSpc>
                <a:spcPct val="136363"/>
              </a:lnSpc>
              <a:spcBef>
                <a:spcPts val="0"/>
              </a:spcBef>
              <a:spcAft>
                <a:spcPts val="0"/>
              </a:spcAft>
              <a:buNone/>
            </a:pPr>
            <a:r>
              <a:rPr lang="ja-JP" sz="1100">
                <a:solidFill>
                  <a:schemeClr val="dk1"/>
                </a:solidFill>
                <a:latin typeface="Meiryo"/>
                <a:ea typeface="Meiryo"/>
                <a:cs typeface="Meiryo"/>
                <a:sym typeface="Meiryo"/>
              </a:rPr>
              <a:t>（単位：円）</a:t>
            </a:r>
            <a:endParaRPr sz="1100">
              <a:solidFill>
                <a:schemeClr val="dk1"/>
              </a:solidFill>
              <a:latin typeface="Meiryo"/>
              <a:ea typeface="Meiryo"/>
              <a:cs typeface="Meiryo"/>
              <a:sym typeface="Meiry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6"/>
          <p:cNvSpPr txBox="1">
            <a:spLocks noGrp="1"/>
          </p:cNvSpPr>
          <p:nvPr>
            <p:ph type="subTitle" idx="1"/>
          </p:nvPr>
        </p:nvSpPr>
        <p:spPr>
          <a:xfrm>
            <a:off x="2821817" y="3277369"/>
            <a:ext cx="7230225" cy="537319"/>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dk1"/>
              </a:buClr>
              <a:buSzPts val="2400"/>
              <a:buFont typeface="Meiryo"/>
              <a:buNone/>
            </a:pPr>
            <a:r>
              <a:rPr lang="ja-JP" sz="2400" b="1">
                <a:latin typeface="Meiryo"/>
                <a:ea typeface="Meiryo"/>
                <a:cs typeface="Meiryo"/>
                <a:sym typeface="Meiryo"/>
              </a:rPr>
              <a:t>３．倒産防止特約の提案先・販売ツール</a:t>
            </a:r>
            <a:endParaRPr/>
          </a:p>
        </p:txBody>
      </p:sp>
      <p:cxnSp>
        <p:nvCxnSpPr>
          <p:cNvPr id="310" name="Google Shape;310;p16"/>
          <p:cNvCxnSpPr/>
          <p:nvPr/>
        </p:nvCxnSpPr>
        <p:spPr>
          <a:xfrm>
            <a:off x="900336" y="3814688"/>
            <a:ext cx="9151705" cy="0"/>
          </a:xfrm>
          <a:prstGeom prst="straightConnector1">
            <a:avLst/>
          </a:prstGeom>
          <a:noFill/>
          <a:ln w="63500" cap="flat" cmpd="sng">
            <a:solidFill>
              <a:srgbClr val="A50021"/>
            </a:solidFill>
            <a:prstDash val="solid"/>
            <a:round/>
            <a:headEnd type="none" w="sm" len="sm"/>
            <a:tailEnd type="none" w="sm" len="sm"/>
          </a:ln>
        </p:spPr>
      </p:cxnSp>
      <p:sp>
        <p:nvSpPr>
          <p:cNvPr id="311" name="Google Shape;311;p16"/>
          <p:cNvSpPr txBox="1">
            <a:spLocks noGrp="1"/>
          </p:cNvSpPr>
          <p:nvPr>
            <p:ph type="sldNum" idx="12"/>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15</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7"/>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16</a:t>
            </a:fld>
            <a:endParaRPr/>
          </a:p>
        </p:txBody>
      </p:sp>
      <p:cxnSp>
        <p:nvCxnSpPr>
          <p:cNvPr id="318" name="Google Shape;318;p17"/>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319" name="Google Shape;319;p17"/>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倒産防止特約の提案先　～一般契約における傾向①～</a:t>
            </a:r>
            <a:endParaRPr sz="2400" b="1">
              <a:solidFill>
                <a:schemeClr val="dk1"/>
              </a:solidFill>
              <a:latin typeface="Meiryo"/>
              <a:ea typeface="Meiryo"/>
              <a:cs typeface="Meiryo"/>
              <a:sym typeface="Meiryo"/>
            </a:endParaRPr>
          </a:p>
        </p:txBody>
      </p:sp>
      <p:sp>
        <p:nvSpPr>
          <p:cNvPr id="320" name="Google Shape;320;p17"/>
          <p:cNvSpPr/>
          <p:nvPr/>
        </p:nvSpPr>
        <p:spPr>
          <a:xfrm>
            <a:off x="540297" y="863351"/>
            <a:ext cx="3672408"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None/>
            </a:pPr>
            <a:r>
              <a:rPr lang="ja-JP" sz="2000" b="1">
                <a:solidFill>
                  <a:schemeClr val="lt1"/>
                </a:solidFill>
                <a:latin typeface="Meiryo"/>
                <a:ea typeface="Meiryo"/>
                <a:cs typeface="Meiryo"/>
                <a:sym typeface="Meiryo"/>
              </a:rPr>
              <a:t>主なご提案先</a:t>
            </a:r>
            <a:endParaRPr sz="2000" b="1">
              <a:solidFill>
                <a:schemeClr val="lt1"/>
              </a:solidFill>
              <a:latin typeface="Meiryo"/>
              <a:ea typeface="Meiryo"/>
              <a:cs typeface="Meiryo"/>
              <a:sym typeface="Meiryo"/>
            </a:endParaRPr>
          </a:p>
        </p:txBody>
      </p:sp>
      <p:sp>
        <p:nvSpPr>
          <p:cNvPr id="321" name="Google Shape;321;p17"/>
          <p:cNvSpPr txBox="1"/>
          <p:nvPr/>
        </p:nvSpPr>
        <p:spPr>
          <a:xfrm>
            <a:off x="719057" y="1333153"/>
            <a:ext cx="10019737" cy="1115690"/>
          </a:xfrm>
          <a:prstGeom prst="rect">
            <a:avLst/>
          </a:prstGeom>
          <a:noFill/>
          <a:ln>
            <a:noFill/>
          </a:ln>
        </p:spPr>
        <p:txBody>
          <a:bodyPr spcFirstLastPara="1" wrap="square" lIns="91425" tIns="45700" rIns="91425" bIns="45700" anchor="t" anchorCtr="0">
            <a:spAutoFit/>
          </a:bodyPr>
          <a:lstStyle/>
          <a:p>
            <a:pPr marL="164790" marR="0" lvl="0" indent="0" algn="l" rtl="0">
              <a:lnSpc>
                <a:spcPct val="83333"/>
              </a:lnSpc>
              <a:spcBef>
                <a:spcPts val="0"/>
              </a:spcBef>
              <a:spcAft>
                <a:spcPts val="0"/>
              </a:spcAft>
              <a:buNone/>
            </a:pPr>
            <a:endParaRPr sz="1800">
              <a:solidFill>
                <a:srgbClr val="0A65A4"/>
              </a:solidFill>
              <a:latin typeface="Meiryo"/>
              <a:ea typeface="Meiryo"/>
              <a:cs typeface="Meiryo"/>
              <a:sym typeface="Meiryo"/>
            </a:endParaRPr>
          </a:p>
          <a:p>
            <a:pPr marL="16479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売上高３億円以下の中小規模事業者さまが主な提案先です。</a:t>
            </a:r>
            <a:endParaRPr sz="1800">
              <a:solidFill>
                <a:schemeClr val="dk1"/>
              </a:solidFill>
              <a:latin typeface="Meiryo"/>
              <a:ea typeface="Meiryo"/>
              <a:cs typeface="Meiryo"/>
              <a:sym typeface="Meiryo"/>
            </a:endParaRPr>
          </a:p>
          <a:p>
            <a:pPr marL="16479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a:t>
            </a:r>
            <a:r>
              <a:rPr lang="ja-JP" sz="1800" b="1">
                <a:solidFill>
                  <a:srgbClr val="0A65A4"/>
                </a:solidFill>
                <a:latin typeface="Meiryo"/>
                <a:ea typeface="Meiryo"/>
                <a:cs typeface="Meiryo"/>
                <a:sym typeface="Meiryo"/>
              </a:rPr>
              <a:t>小口取引</a:t>
            </a:r>
            <a:r>
              <a:rPr lang="ja-JP" sz="1800">
                <a:solidFill>
                  <a:schemeClr val="dk1"/>
                </a:solidFill>
                <a:latin typeface="Meiryo"/>
                <a:ea typeface="Meiryo"/>
                <a:cs typeface="Meiryo"/>
                <a:sym typeface="Meiryo"/>
              </a:rPr>
              <a:t>や</a:t>
            </a:r>
            <a:r>
              <a:rPr lang="ja-JP" sz="1800" b="1">
                <a:solidFill>
                  <a:srgbClr val="0A65A4"/>
                </a:solidFill>
                <a:latin typeface="Meiryo"/>
                <a:ea typeface="Meiryo"/>
                <a:cs typeface="Meiryo"/>
                <a:sym typeface="Meiryo"/>
              </a:rPr>
              <a:t>取引数の多い事業者さま</a:t>
            </a:r>
            <a:r>
              <a:rPr lang="ja-JP" sz="1800">
                <a:solidFill>
                  <a:schemeClr val="dk1"/>
                </a:solidFill>
                <a:latin typeface="Meiryo"/>
                <a:ea typeface="Meiryo"/>
                <a:cs typeface="Meiryo"/>
                <a:sym typeface="Meiryo"/>
              </a:rPr>
              <a:t>に高いニーズがあります。</a:t>
            </a:r>
            <a:endParaRPr sz="1800">
              <a:solidFill>
                <a:schemeClr val="dk1"/>
              </a:solidFill>
              <a:latin typeface="Meiryo"/>
              <a:ea typeface="Meiryo"/>
              <a:cs typeface="Meiryo"/>
              <a:sym typeface="Meiryo"/>
            </a:endParaRPr>
          </a:p>
          <a:p>
            <a:pPr marL="478715" marR="0" lvl="0" indent="-199625" algn="l" rtl="0">
              <a:lnSpc>
                <a:spcPct val="100000"/>
              </a:lnSpc>
              <a:spcBef>
                <a:spcPts val="0"/>
              </a:spcBef>
              <a:spcAft>
                <a:spcPts val="0"/>
              </a:spcAft>
              <a:buClr>
                <a:schemeClr val="dk1"/>
              </a:buClr>
              <a:buSzPts val="1800"/>
              <a:buFont typeface="Arial"/>
              <a:buNone/>
            </a:pPr>
            <a:endParaRPr sz="1800">
              <a:solidFill>
                <a:schemeClr val="dk1"/>
              </a:solidFill>
              <a:latin typeface="Meiryo"/>
              <a:ea typeface="Meiryo"/>
              <a:cs typeface="Meiryo"/>
              <a:sym typeface="Meiryo"/>
            </a:endParaRPr>
          </a:p>
        </p:txBody>
      </p:sp>
      <p:graphicFrame>
        <p:nvGraphicFramePr>
          <p:cNvPr id="322" name="Google Shape;322;p17"/>
          <p:cNvGraphicFramePr/>
          <p:nvPr/>
        </p:nvGraphicFramePr>
        <p:xfrm>
          <a:off x="679392" y="2827438"/>
          <a:ext cx="3823106" cy="3407239"/>
        </p:xfrm>
        <a:graphic>
          <a:graphicData uri="http://schemas.openxmlformats.org/drawingml/2006/chart">
            <c:chart xmlns:c="http://schemas.openxmlformats.org/drawingml/2006/chart" xmlns:r="http://schemas.openxmlformats.org/officeDocument/2006/relationships" r:id="rId3"/>
          </a:graphicData>
        </a:graphic>
      </p:graphicFrame>
      <p:sp>
        <p:nvSpPr>
          <p:cNvPr id="323" name="Google Shape;323;p17"/>
          <p:cNvSpPr/>
          <p:nvPr/>
        </p:nvSpPr>
        <p:spPr>
          <a:xfrm>
            <a:off x="1412545" y="2395546"/>
            <a:ext cx="2296103" cy="431892"/>
          </a:xfrm>
          <a:prstGeom prst="roundRect">
            <a:avLst>
              <a:gd name="adj" fmla="val 50000"/>
            </a:avLst>
          </a:prstGeom>
          <a:solidFill>
            <a:srgbClr val="01ACD0"/>
          </a:solidFill>
          <a:ln w="127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58500" rIns="0" bIns="58500" anchor="ctr" anchorCtr="0">
            <a:noAutofit/>
          </a:bodyPr>
          <a:lstStyle/>
          <a:p>
            <a:pPr marL="0" marR="0" lvl="0" indent="0" algn="ctr" rtl="0">
              <a:lnSpc>
                <a:spcPct val="81922"/>
              </a:lnSpc>
              <a:spcBef>
                <a:spcPts val="0"/>
              </a:spcBef>
              <a:spcAft>
                <a:spcPts val="0"/>
              </a:spcAft>
              <a:buNone/>
            </a:pPr>
            <a:r>
              <a:rPr lang="ja-JP" sz="1831" b="1">
                <a:solidFill>
                  <a:schemeClr val="lt1"/>
                </a:solidFill>
                <a:latin typeface="Arial"/>
                <a:ea typeface="Arial"/>
                <a:cs typeface="Arial"/>
                <a:sym typeface="Arial"/>
              </a:rPr>
              <a:t>売上高別</a:t>
            </a:r>
            <a:endParaRPr sz="1831" b="1">
              <a:solidFill>
                <a:schemeClr val="lt1"/>
              </a:solidFill>
              <a:latin typeface="Arial"/>
              <a:ea typeface="Arial"/>
              <a:cs typeface="Arial"/>
              <a:sym typeface="Arial"/>
            </a:endParaRPr>
          </a:p>
        </p:txBody>
      </p:sp>
      <p:grpSp>
        <p:nvGrpSpPr>
          <p:cNvPr id="324" name="Google Shape;324;p17"/>
          <p:cNvGrpSpPr/>
          <p:nvPr/>
        </p:nvGrpSpPr>
        <p:grpSpPr>
          <a:xfrm>
            <a:off x="679392" y="2855874"/>
            <a:ext cx="3823106" cy="3407089"/>
            <a:chOff x="2763266" y="2528140"/>
            <a:chExt cx="2692800" cy="1616400"/>
          </a:xfrm>
        </p:grpSpPr>
        <p:graphicFrame>
          <p:nvGraphicFramePr>
            <p:cNvPr id="325" name="Google Shape;325;p17"/>
            <p:cNvGraphicFramePr/>
            <p:nvPr/>
          </p:nvGraphicFramePr>
          <p:xfrm>
            <a:off x="2763266" y="2528140"/>
            <a:ext cx="2692800" cy="1616400"/>
          </p:xfrm>
          <a:graphic>
            <a:graphicData uri="http://schemas.openxmlformats.org/drawingml/2006/chart">
              <c:chart xmlns:c="http://schemas.openxmlformats.org/drawingml/2006/chart" xmlns:r="http://schemas.openxmlformats.org/officeDocument/2006/relationships" r:id="rId4"/>
            </a:graphicData>
          </a:graphic>
        </p:graphicFrame>
        <p:sp>
          <p:nvSpPr>
            <p:cNvPr id="326" name="Google Shape;326;p17"/>
            <p:cNvSpPr txBox="1"/>
            <p:nvPr/>
          </p:nvSpPr>
          <p:spPr>
            <a:xfrm>
              <a:off x="3405590" y="3408438"/>
              <a:ext cx="1409217" cy="5306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ja-JP" sz="1831" b="1">
                  <a:solidFill>
                    <a:schemeClr val="lt1"/>
                  </a:solidFill>
                  <a:latin typeface="Arial"/>
                  <a:ea typeface="Arial"/>
                  <a:cs typeface="Arial"/>
                  <a:sym typeface="Arial"/>
                </a:rPr>
                <a:t>1000万円超</a:t>
              </a:r>
              <a:endParaRPr sz="1831" b="1">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831" b="1">
                  <a:solidFill>
                    <a:schemeClr val="lt1"/>
                  </a:solidFill>
                  <a:latin typeface="Arial"/>
                  <a:ea typeface="Arial"/>
                  <a:cs typeface="Arial"/>
                  <a:sym typeface="Arial"/>
                </a:rPr>
                <a:t>～3億円以下</a:t>
              </a:r>
              <a:endParaRPr sz="1831" b="1">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831" b="1">
                  <a:solidFill>
                    <a:schemeClr val="lt1"/>
                  </a:solidFill>
                  <a:latin typeface="Arial"/>
                  <a:ea typeface="Arial"/>
                  <a:cs typeface="Arial"/>
                  <a:sym typeface="Arial"/>
                </a:rPr>
                <a:t>78%</a:t>
              </a:r>
              <a:endParaRPr sz="1831" b="1">
                <a:solidFill>
                  <a:schemeClr val="lt1"/>
                </a:solidFill>
                <a:latin typeface="Arial"/>
                <a:ea typeface="Arial"/>
                <a:cs typeface="Arial"/>
                <a:sym typeface="Arial"/>
              </a:endParaRPr>
            </a:p>
          </p:txBody>
        </p:sp>
      </p:grpSp>
      <p:graphicFrame>
        <p:nvGraphicFramePr>
          <p:cNvPr id="327" name="Google Shape;327;p17"/>
          <p:cNvGraphicFramePr/>
          <p:nvPr/>
        </p:nvGraphicFramePr>
        <p:xfrm>
          <a:off x="4806657" y="2985996"/>
          <a:ext cx="5185175" cy="3229800"/>
        </p:xfrm>
        <a:graphic>
          <a:graphicData uri="http://schemas.openxmlformats.org/drawingml/2006/table">
            <a:tbl>
              <a:tblPr firstRow="1">
                <a:noFill/>
                <a:tableStyleId>{8683AC76-5C97-46A6-941E-C2071D839752}</a:tableStyleId>
              </a:tblPr>
              <a:tblGrid>
                <a:gridCol w="3240675">
                  <a:extLst>
                    <a:ext uri="{9D8B030D-6E8A-4147-A177-3AD203B41FA5}">
                      <a16:colId xmlns:a16="http://schemas.microsoft.com/office/drawing/2014/main" val="20000"/>
                    </a:ext>
                  </a:extLst>
                </a:gridCol>
                <a:gridCol w="1944500">
                  <a:extLst>
                    <a:ext uri="{9D8B030D-6E8A-4147-A177-3AD203B41FA5}">
                      <a16:colId xmlns:a16="http://schemas.microsoft.com/office/drawing/2014/main" val="20001"/>
                    </a:ext>
                  </a:extLst>
                </a:gridCol>
              </a:tblGrid>
              <a:tr h="461400">
                <a:tc>
                  <a:txBody>
                    <a:bodyPr/>
                    <a:lstStyle/>
                    <a:p>
                      <a:pPr marL="3600" marR="0" lvl="0" indent="0" algn="ctr" rtl="0">
                        <a:spcBef>
                          <a:spcPts val="0"/>
                        </a:spcBef>
                        <a:spcAft>
                          <a:spcPts val="0"/>
                        </a:spcAft>
                        <a:buNone/>
                      </a:pPr>
                      <a:r>
                        <a:rPr lang="ja-JP" sz="1800" u="none" strike="noStrike" cap="none">
                          <a:latin typeface="Arial"/>
                          <a:ea typeface="Arial"/>
                          <a:cs typeface="Arial"/>
                          <a:sym typeface="Arial"/>
                        </a:rPr>
                        <a:t>売上高</a:t>
                      </a:r>
                      <a:endParaRPr sz="1800" b="1" i="0" u="none" strike="noStrike" cap="none">
                        <a:solidFill>
                          <a:srgbClr val="FFFFFF"/>
                        </a:solidFill>
                        <a:latin typeface="Arial"/>
                        <a:ea typeface="Arial"/>
                        <a:cs typeface="Arial"/>
                        <a:sym typeface="Arial"/>
                      </a:endParaRPr>
                    </a:p>
                  </a:txBody>
                  <a:tcPr marL="8725" marR="8725" marT="8725" marB="0" anchor="ctr">
                    <a:solidFill>
                      <a:srgbClr val="0070C0"/>
                    </a:solidFill>
                  </a:tcPr>
                </a:tc>
                <a:tc>
                  <a:txBody>
                    <a:bodyPr/>
                    <a:lstStyle/>
                    <a:p>
                      <a:pPr marL="0" marR="0" lvl="0" indent="0" algn="ctr" rtl="0">
                        <a:spcBef>
                          <a:spcPts val="0"/>
                        </a:spcBef>
                        <a:spcAft>
                          <a:spcPts val="0"/>
                        </a:spcAft>
                        <a:buNone/>
                      </a:pPr>
                      <a:r>
                        <a:rPr lang="ja-JP" sz="1800" u="none" strike="noStrike" cap="none">
                          <a:latin typeface="Arial"/>
                          <a:ea typeface="Arial"/>
                          <a:cs typeface="Arial"/>
                          <a:sym typeface="Arial"/>
                        </a:rPr>
                        <a:t>割合</a:t>
                      </a:r>
                      <a:endParaRPr sz="1800" b="1" i="0" u="none" strike="noStrike" cap="none">
                        <a:solidFill>
                          <a:srgbClr val="FFFFFF"/>
                        </a:solidFill>
                        <a:latin typeface="Arial"/>
                        <a:ea typeface="Arial"/>
                        <a:cs typeface="Arial"/>
                        <a:sym typeface="Arial"/>
                      </a:endParaRPr>
                    </a:p>
                  </a:txBody>
                  <a:tcPr marL="8725" marR="8725" marT="8725" marB="0" anchor="ctr">
                    <a:solidFill>
                      <a:srgbClr val="0070C0"/>
                    </a:solidFill>
                  </a:tcPr>
                </a:tc>
                <a:extLst>
                  <a:ext uri="{0D108BD9-81ED-4DB2-BD59-A6C34878D82A}">
                    <a16:rowId xmlns:a16="http://schemas.microsoft.com/office/drawing/2014/main" val="10000"/>
                  </a:ext>
                </a:extLst>
              </a:tr>
              <a:tr h="461400">
                <a:tc>
                  <a:txBody>
                    <a:bodyPr/>
                    <a:lstStyle/>
                    <a:p>
                      <a:pPr marL="108000" marR="0" lvl="0" indent="0" algn="l" rtl="0">
                        <a:spcBef>
                          <a:spcPts val="0"/>
                        </a:spcBef>
                        <a:spcAft>
                          <a:spcPts val="0"/>
                        </a:spcAft>
                        <a:buNone/>
                      </a:pPr>
                      <a:r>
                        <a:rPr lang="ja-JP" sz="1800" b="0" i="0" u="none" strike="noStrike" cap="none">
                          <a:solidFill>
                            <a:srgbClr val="000000"/>
                          </a:solidFill>
                          <a:latin typeface="Arial"/>
                          <a:ea typeface="Arial"/>
                          <a:cs typeface="Arial"/>
                          <a:sym typeface="Arial"/>
                        </a:rPr>
                        <a:t>1,000万円以下</a:t>
                      </a:r>
                      <a:endParaRPr/>
                    </a:p>
                  </a:txBody>
                  <a:tcPr marL="0" marR="0" marT="0" marB="0" anchor="ctr"/>
                </a:tc>
                <a:tc>
                  <a:txBody>
                    <a:bodyPr/>
                    <a:lstStyle/>
                    <a:p>
                      <a:pPr marL="0" marR="0" lvl="0" indent="0" algn="ctr" rtl="0">
                        <a:spcBef>
                          <a:spcPts val="0"/>
                        </a:spcBef>
                        <a:spcAft>
                          <a:spcPts val="0"/>
                        </a:spcAft>
                        <a:buNone/>
                      </a:pPr>
                      <a:r>
                        <a:rPr lang="ja-JP" sz="1800" b="0" i="0" u="none" strike="noStrike" cap="none">
                          <a:solidFill>
                            <a:srgbClr val="000000"/>
                          </a:solidFill>
                          <a:latin typeface="Arial"/>
                          <a:ea typeface="Arial"/>
                          <a:cs typeface="Arial"/>
                          <a:sym typeface="Arial"/>
                        </a:rPr>
                        <a:t>9.1%</a:t>
                      </a:r>
                      <a:endParaRPr/>
                    </a:p>
                  </a:txBody>
                  <a:tcPr marL="0" marR="16475" marT="0" marB="0" anchor="ctr"/>
                </a:tc>
                <a:extLst>
                  <a:ext uri="{0D108BD9-81ED-4DB2-BD59-A6C34878D82A}">
                    <a16:rowId xmlns:a16="http://schemas.microsoft.com/office/drawing/2014/main" val="10001"/>
                  </a:ext>
                </a:extLst>
              </a:tr>
              <a:tr h="461400">
                <a:tc>
                  <a:txBody>
                    <a:bodyPr/>
                    <a:lstStyle/>
                    <a:p>
                      <a:pPr marL="108000" marR="0" lvl="0" indent="0" algn="l" rtl="0">
                        <a:spcBef>
                          <a:spcPts val="0"/>
                        </a:spcBef>
                        <a:spcAft>
                          <a:spcPts val="0"/>
                        </a:spcAft>
                        <a:buNone/>
                      </a:pPr>
                      <a:r>
                        <a:rPr lang="ja-JP" sz="1800" b="0" i="0" u="none" strike="noStrike" cap="none">
                          <a:solidFill>
                            <a:srgbClr val="000000"/>
                          </a:solidFill>
                          <a:latin typeface="Arial"/>
                          <a:ea typeface="Arial"/>
                          <a:cs typeface="Arial"/>
                          <a:sym typeface="Arial"/>
                        </a:rPr>
                        <a:t>1,000万円超~3,000万円以下</a:t>
                      </a:r>
                      <a:endParaRPr sz="1800" b="0" i="0" u="none" strike="noStrike" cap="none">
                        <a:solidFill>
                          <a:srgbClr val="000000"/>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ja-JP" sz="1800" b="0" i="0" u="none" strike="noStrike" cap="none">
                          <a:solidFill>
                            <a:srgbClr val="000000"/>
                          </a:solidFill>
                          <a:latin typeface="Arial"/>
                          <a:ea typeface="Arial"/>
                          <a:cs typeface="Arial"/>
                          <a:sym typeface="Arial"/>
                        </a:rPr>
                        <a:t>20.2%</a:t>
                      </a:r>
                      <a:endParaRPr sz="1800" b="0" i="0" u="none" strike="noStrike" cap="none">
                        <a:solidFill>
                          <a:srgbClr val="000000"/>
                        </a:solidFill>
                        <a:latin typeface="Arial"/>
                        <a:ea typeface="Arial"/>
                        <a:cs typeface="Arial"/>
                        <a:sym typeface="Arial"/>
                      </a:endParaRPr>
                    </a:p>
                  </a:txBody>
                  <a:tcPr marL="0" marR="16475" marT="0" marB="0" anchor="ctr"/>
                </a:tc>
                <a:extLst>
                  <a:ext uri="{0D108BD9-81ED-4DB2-BD59-A6C34878D82A}">
                    <a16:rowId xmlns:a16="http://schemas.microsoft.com/office/drawing/2014/main" val="10002"/>
                  </a:ext>
                </a:extLst>
              </a:tr>
              <a:tr h="461400">
                <a:tc>
                  <a:txBody>
                    <a:bodyPr/>
                    <a:lstStyle/>
                    <a:p>
                      <a:pPr marL="108000" marR="0" lvl="0" indent="0" algn="l" rtl="0">
                        <a:spcBef>
                          <a:spcPts val="0"/>
                        </a:spcBef>
                        <a:spcAft>
                          <a:spcPts val="0"/>
                        </a:spcAft>
                        <a:buNone/>
                      </a:pPr>
                      <a:r>
                        <a:rPr lang="ja-JP" sz="1800" b="0" i="0" u="none" strike="noStrike" cap="none">
                          <a:solidFill>
                            <a:srgbClr val="000000"/>
                          </a:solidFill>
                          <a:latin typeface="Arial"/>
                          <a:ea typeface="Arial"/>
                          <a:cs typeface="Arial"/>
                          <a:sym typeface="Arial"/>
                        </a:rPr>
                        <a:t>3,000万円超~1億円以下</a:t>
                      </a:r>
                      <a:endParaRPr/>
                    </a:p>
                  </a:txBody>
                  <a:tcPr marL="0" marR="0" marT="0" marB="0" anchor="ctr"/>
                </a:tc>
                <a:tc>
                  <a:txBody>
                    <a:bodyPr/>
                    <a:lstStyle/>
                    <a:p>
                      <a:pPr marL="0" marR="0" lvl="0" indent="0" algn="ctr" rtl="0">
                        <a:spcBef>
                          <a:spcPts val="0"/>
                        </a:spcBef>
                        <a:spcAft>
                          <a:spcPts val="0"/>
                        </a:spcAft>
                        <a:buNone/>
                      </a:pPr>
                      <a:r>
                        <a:rPr lang="ja-JP" sz="1800" b="0" i="0" u="none" strike="noStrike" cap="none">
                          <a:solidFill>
                            <a:srgbClr val="000000"/>
                          </a:solidFill>
                          <a:latin typeface="Arial"/>
                          <a:ea typeface="Arial"/>
                          <a:cs typeface="Arial"/>
                          <a:sym typeface="Arial"/>
                        </a:rPr>
                        <a:t>30.6%</a:t>
                      </a:r>
                      <a:endParaRPr/>
                    </a:p>
                  </a:txBody>
                  <a:tcPr marL="0" marR="16475" marT="0" marB="0" anchor="ctr"/>
                </a:tc>
                <a:extLst>
                  <a:ext uri="{0D108BD9-81ED-4DB2-BD59-A6C34878D82A}">
                    <a16:rowId xmlns:a16="http://schemas.microsoft.com/office/drawing/2014/main" val="10003"/>
                  </a:ext>
                </a:extLst>
              </a:tr>
              <a:tr h="461400">
                <a:tc>
                  <a:txBody>
                    <a:bodyPr/>
                    <a:lstStyle/>
                    <a:p>
                      <a:pPr marL="108000" marR="0" lvl="0" indent="0" algn="l" rtl="0">
                        <a:spcBef>
                          <a:spcPts val="0"/>
                        </a:spcBef>
                        <a:spcAft>
                          <a:spcPts val="0"/>
                        </a:spcAft>
                        <a:buNone/>
                      </a:pPr>
                      <a:r>
                        <a:rPr lang="ja-JP" sz="1800" b="0" i="0" u="none" strike="noStrike" cap="none">
                          <a:solidFill>
                            <a:srgbClr val="000000"/>
                          </a:solidFill>
                          <a:latin typeface="Arial"/>
                          <a:ea typeface="Arial"/>
                          <a:cs typeface="Arial"/>
                          <a:sym typeface="Arial"/>
                        </a:rPr>
                        <a:t>1億円超~3億円以下</a:t>
                      </a:r>
                      <a:endParaRPr sz="1800" b="0" i="0" u="none" strike="noStrike" cap="none">
                        <a:solidFill>
                          <a:srgbClr val="000000"/>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ja-JP" sz="1800" b="0" i="0" u="none" strike="noStrike" cap="none">
                          <a:solidFill>
                            <a:srgbClr val="000000"/>
                          </a:solidFill>
                          <a:latin typeface="Arial"/>
                          <a:ea typeface="Arial"/>
                          <a:cs typeface="Arial"/>
                          <a:sym typeface="Arial"/>
                        </a:rPr>
                        <a:t>27.2%</a:t>
                      </a:r>
                      <a:endParaRPr sz="1800" b="0" i="0" u="none" strike="noStrike" cap="none">
                        <a:solidFill>
                          <a:srgbClr val="000000"/>
                        </a:solidFill>
                        <a:latin typeface="Arial"/>
                        <a:ea typeface="Arial"/>
                        <a:cs typeface="Arial"/>
                        <a:sym typeface="Arial"/>
                      </a:endParaRPr>
                    </a:p>
                  </a:txBody>
                  <a:tcPr marL="0" marR="16475" marT="0" marB="0" anchor="ctr"/>
                </a:tc>
                <a:extLst>
                  <a:ext uri="{0D108BD9-81ED-4DB2-BD59-A6C34878D82A}">
                    <a16:rowId xmlns:a16="http://schemas.microsoft.com/office/drawing/2014/main" val="10004"/>
                  </a:ext>
                </a:extLst>
              </a:tr>
              <a:tr h="461400">
                <a:tc>
                  <a:txBody>
                    <a:bodyPr/>
                    <a:lstStyle/>
                    <a:p>
                      <a:pPr marL="108000" marR="0" lvl="0" indent="0" algn="l" rtl="0">
                        <a:spcBef>
                          <a:spcPts val="0"/>
                        </a:spcBef>
                        <a:spcAft>
                          <a:spcPts val="0"/>
                        </a:spcAft>
                        <a:buNone/>
                      </a:pPr>
                      <a:r>
                        <a:rPr lang="ja-JP" sz="1800" b="0" i="0" u="none" strike="noStrike" cap="none">
                          <a:solidFill>
                            <a:schemeClr val="accent1"/>
                          </a:solidFill>
                          <a:latin typeface="Arial"/>
                          <a:ea typeface="Arial"/>
                          <a:cs typeface="Arial"/>
                          <a:sym typeface="Arial"/>
                        </a:rPr>
                        <a:t>3億円超~10億円以下</a:t>
                      </a:r>
                      <a:endParaRPr sz="1800" b="0" i="0" u="none" strike="noStrike" cap="none">
                        <a:solidFill>
                          <a:schemeClr val="accent1"/>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ja-JP" sz="1800" b="0" i="0" u="none" strike="noStrike" cap="none">
                          <a:solidFill>
                            <a:schemeClr val="accent1"/>
                          </a:solidFill>
                          <a:latin typeface="Arial"/>
                          <a:ea typeface="Arial"/>
                          <a:cs typeface="Arial"/>
                          <a:sym typeface="Arial"/>
                        </a:rPr>
                        <a:t>11.6%</a:t>
                      </a:r>
                      <a:endParaRPr sz="1800" b="0" i="0" u="none" strike="noStrike" cap="none">
                        <a:solidFill>
                          <a:schemeClr val="accent1"/>
                        </a:solidFill>
                        <a:latin typeface="Arial"/>
                        <a:ea typeface="Arial"/>
                        <a:cs typeface="Arial"/>
                        <a:sym typeface="Arial"/>
                      </a:endParaRPr>
                    </a:p>
                  </a:txBody>
                  <a:tcPr marL="0" marR="16475" marT="0" marB="0" anchor="ctr"/>
                </a:tc>
                <a:extLst>
                  <a:ext uri="{0D108BD9-81ED-4DB2-BD59-A6C34878D82A}">
                    <a16:rowId xmlns:a16="http://schemas.microsoft.com/office/drawing/2014/main" val="10005"/>
                  </a:ext>
                </a:extLst>
              </a:tr>
              <a:tr h="461400">
                <a:tc>
                  <a:txBody>
                    <a:bodyPr/>
                    <a:lstStyle/>
                    <a:p>
                      <a:pPr marL="108000" marR="0" lvl="0" indent="0" algn="l" rtl="0">
                        <a:spcBef>
                          <a:spcPts val="0"/>
                        </a:spcBef>
                        <a:spcAft>
                          <a:spcPts val="0"/>
                        </a:spcAft>
                        <a:buNone/>
                      </a:pPr>
                      <a:r>
                        <a:rPr lang="ja-JP" sz="1800" b="0" i="0" u="none" strike="noStrike" cap="none">
                          <a:solidFill>
                            <a:schemeClr val="accent1"/>
                          </a:solidFill>
                          <a:latin typeface="Arial"/>
                          <a:ea typeface="Arial"/>
                          <a:cs typeface="Arial"/>
                          <a:sym typeface="Arial"/>
                        </a:rPr>
                        <a:t>10億円超</a:t>
                      </a:r>
                      <a:endParaRPr/>
                    </a:p>
                  </a:txBody>
                  <a:tcPr marL="0" marR="0" marT="0" marB="0" anchor="ctr"/>
                </a:tc>
                <a:tc>
                  <a:txBody>
                    <a:bodyPr/>
                    <a:lstStyle/>
                    <a:p>
                      <a:pPr marL="0" marR="0" lvl="0" indent="0" algn="ctr" rtl="0">
                        <a:spcBef>
                          <a:spcPts val="0"/>
                        </a:spcBef>
                        <a:spcAft>
                          <a:spcPts val="0"/>
                        </a:spcAft>
                        <a:buNone/>
                      </a:pPr>
                      <a:r>
                        <a:rPr lang="ja-JP" sz="1800" b="0" i="0" u="none" strike="noStrike" cap="none">
                          <a:solidFill>
                            <a:schemeClr val="accent1"/>
                          </a:solidFill>
                          <a:latin typeface="Arial"/>
                          <a:ea typeface="Arial"/>
                          <a:cs typeface="Arial"/>
                          <a:sym typeface="Arial"/>
                        </a:rPr>
                        <a:t>1.3%</a:t>
                      </a:r>
                      <a:endParaRPr/>
                    </a:p>
                  </a:txBody>
                  <a:tcPr marL="0" marR="16475" marT="0" marB="0" anchor="ctr"/>
                </a:tc>
                <a:extLst>
                  <a:ext uri="{0D108BD9-81ED-4DB2-BD59-A6C34878D82A}">
                    <a16:rowId xmlns:a16="http://schemas.microsoft.com/office/drawing/2014/main" val="10006"/>
                  </a:ext>
                </a:extLst>
              </a:tr>
            </a:tbl>
          </a:graphicData>
        </a:graphic>
      </p:graphicFrame>
      <p:sp>
        <p:nvSpPr>
          <p:cNvPr id="328" name="Google Shape;328;p17"/>
          <p:cNvSpPr txBox="1"/>
          <p:nvPr/>
        </p:nvSpPr>
        <p:spPr>
          <a:xfrm>
            <a:off x="7165032" y="6348452"/>
            <a:ext cx="2858741" cy="169277"/>
          </a:xfrm>
          <a:prstGeom prst="rect">
            <a:avLst/>
          </a:prstGeom>
          <a:noFill/>
          <a:ln>
            <a:noFill/>
          </a:ln>
        </p:spPr>
        <p:txBody>
          <a:bodyPr spcFirstLastPara="1" wrap="square" lIns="91425" tIns="45700" rIns="91425" bIns="45700" anchor="t" anchorCtr="0">
            <a:spAutoFit/>
          </a:bodyPr>
          <a:lstStyle/>
          <a:p>
            <a:pPr marL="0" marR="0" lvl="0" indent="0" algn="l" rtl="0">
              <a:lnSpc>
                <a:spcPct val="77791"/>
              </a:lnSpc>
              <a:spcBef>
                <a:spcPts val="0"/>
              </a:spcBef>
              <a:spcAft>
                <a:spcPts val="0"/>
              </a:spcAft>
              <a:buNone/>
            </a:pPr>
            <a:r>
              <a:rPr lang="ja-JP" sz="824">
                <a:solidFill>
                  <a:schemeClr val="dk1"/>
                </a:solidFill>
                <a:latin typeface="Arial"/>
                <a:ea typeface="Arial"/>
                <a:cs typeface="Arial"/>
                <a:sym typeface="Arial"/>
              </a:rPr>
              <a:t>※2022年12月20日時点　事業活動総合保険加入状況より</a:t>
            </a:r>
            <a:endParaRPr sz="824">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aphicFrame>
        <p:nvGraphicFramePr>
          <p:cNvPr id="334" name="Google Shape;334;p18"/>
          <p:cNvGraphicFramePr/>
          <p:nvPr/>
        </p:nvGraphicFramePr>
        <p:xfrm>
          <a:off x="4898589" y="1992593"/>
          <a:ext cx="6289694" cy="5605256"/>
        </p:xfrm>
        <a:graphic>
          <a:graphicData uri="http://schemas.openxmlformats.org/drawingml/2006/chart">
            <c:chart xmlns:c="http://schemas.openxmlformats.org/drawingml/2006/chart" xmlns:r="http://schemas.openxmlformats.org/officeDocument/2006/relationships" r:id="rId3"/>
          </a:graphicData>
        </a:graphic>
      </p:graphicFrame>
      <p:sp>
        <p:nvSpPr>
          <p:cNvPr id="335" name="Google Shape;335;p18"/>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17</a:t>
            </a:fld>
            <a:endParaRPr/>
          </a:p>
        </p:txBody>
      </p:sp>
      <p:cxnSp>
        <p:nvCxnSpPr>
          <p:cNvPr id="336" name="Google Shape;336;p18"/>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337" name="Google Shape;337;p18"/>
          <p:cNvSpPr/>
          <p:nvPr/>
        </p:nvSpPr>
        <p:spPr>
          <a:xfrm>
            <a:off x="540297" y="863351"/>
            <a:ext cx="3672408"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None/>
            </a:pPr>
            <a:r>
              <a:rPr lang="ja-JP" sz="2000" b="1">
                <a:solidFill>
                  <a:schemeClr val="lt1"/>
                </a:solidFill>
                <a:latin typeface="Meiryo"/>
                <a:ea typeface="Meiryo"/>
                <a:cs typeface="Meiryo"/>
                <a:sym typeface="Meiryo"/>
              </a:rPr>
              <a:t>主なご提案先</a:t>
            </a:r>
            <a:endParaRPr sz="2000" b="1">
              <a:solidFill>
                <a:schemeClr val="lt1"/>
              </a:solidFill>
              <a:latin typeface="Meiryo"/>
              <a:ea typeface="Meiryo"/>
              <a:cs typeface="Meiryo"/>
              <a:sym typeface="Meiryo"/>
            </a:endParaRPr>
          </a:p>
        </p:txBody>
      </p:sp>
      <p:sp>
        <p:nvSpPr>
          <p:cNvPr id="338" name="Google Shape;338;p18"/>
          <p:cNvSpPr txBox="1"/>
          <p:nvPr/>
        </p:nvSpPr>
        <p:spPr>
          <a:xfrm>
            <a:off x="719057" y="1333153"/>
            <a:ext cx="10019737" cy="1392689"/>
          </a:xfrm>
          <a:prstGeom prst="rect">
            <a:avLst/>
          </a:prstGeom>
          <a:noFill/>
          <a:ln>
            <a:noFill/>
          </a:ln>
        </p:spPr>
        <p:txBody>
          <a:bodyPr spcFirstLastPara="1" wrap="square" lIns="91425" tIns="45700" rIns="91425" bIns="45700" anchor="t" anchorCtr="0">
            <a:spAutoFit/>
          </a:bodyPr>
          <a:lstStyle/>
          <a:p>
            <a:pPr marL="164790" marR="0" lvl="0" indent="0" algn="l" rtl="0">
              <a:lnSpc>
                <a:spcPct val="83333"/>
              </a:lnSpc>
              <a:spcBef>
                <a:spcPts val="0"/>
              </a:spcBef>
              <a:spcAft>
                <a:spcPts val="0"/>
              </a:spcAft>
              <a:buNone/>
            </a:pPr>
            <a:endParaRPr sz="1800">
              <a:solidFill>
                <a:srgbClr val="0A65A4"/>
              </a:solidFill>
              <a:latin typeface="Meiryo"/>
              <a:ea typeface="Meiryo"/>
              <a:cs typeface="Meiryo"/>
              <a:sym typeface="Meiryo"/>
            </a:endParaRPr>
          </a:p>
          <a:p>
            <a:pPr marL="16479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慣習的に売掛取引を行っている</a:t>
            </a:r>
            <a:r>
              <a:rPr lang="ja-JP" sz="1800" b="1">
                <a:solidFill>
                  <a:srgbClr val="0070C0"/>
                </a:solidFill>
                <a:latin typeface="Meiryo"/>
                <a:ea typeface="Meiryo"/>
                <a:cs typeface="Meiryo"/>
                <a:sym typeface="Meiryo"/>
              </a:rPr>
              <a:t>建設業・製造業・卸売業にニーズ</a:t>
            </a:r>
            <a:r>
              <a:rPr lang="ja-JP" sz="1800">
                <a:solidFill>
                  <a:schemeClr val="dk1"/>
                </a:solidFill>
                <a:latin typeface="Meiryo"/>
                <a:ea typeface="Meiryo"/>
                <a:cs typeface="Meiryo"/>
                <a:sym typeface="Meiryo"/>
              </a:rPr>
              <a:t>があります。</a:t>
            </a:r>
            <a:endParaRPr sz="1800">
              <a:solidFill>
                <a:schemeClr val="dk1"/>
              </a:solidFill>
              <a:latin typeface="Meiryo"/>
              <a:ea typeface="Meiryo"/>
              <a:cs typeface="Meiryo"/>
              <a:sym typeface="Meiryo"/>
            </a:endParaRPr>
          </a:p>
          <a:p>
            <a:pPr marL="16479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当該特約をきっかけに保険加入される事業者さまが多いことが特徴です。</a:t>
            </a:r>
            <a:endParaRPr sz="1800">
              <a:solidFill>
                <a:schemeClr val="dk1"/>
              </a:solidFill>
              <a:latin typeface="Meiryo"/>
              <a:ea typeface="Meiryo"/>
              <a:cs typeface="Meiryo"/>
              <a:sym typeface="Meiryo"/>
            </a:endParaRPr>
          </a:p>
          <a:p>
            <a:pPr marL="16479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未会員事業者に当該特約をご提案することで、</a:t>
            </a:r>
            <a:r>
              <a:rPr lang="ja-JP" sz="1800" b="1">
                <a:solidFill>
                  <a:srgbClr val="0070C0"/>
                </a:solidFill>
                <a:latin typeface="Meiryo"/>
                <a:ea typeface="Meiryo"/>
                <a:cs typeface="Meiryo"/>
                <a:sym typeface="Meiryo"/>
              </a:rPr>
              <a:t>新規会員加入、ビジネス総合保険の</a:t>
            </a:r>
            <a:endParaRPr sz="1800" b="1">
              <a:solidFill>
                <a:srgbClr val="0070C0"/>
              </a:solidFill>
              <a:latin typeface="Meiryo"/>
              <a:ea typeface="Meiryo"/>
              <a:cs typeface="Meiryo"/>
              <a:sym typeface="Meiryo"/>
            </a:endParaRPr>
          </a:p>
          <a:p>
            <a:pPr marL="164790" marR="0" lvl="0" indent="0" algn="l" rtl="0">
              <a:lnSpc>
                <a:spcPct val="100000"/>
              </a:lnSpc>
              <a:spcBef>
                <a:spcPts val="0"/>
              </a:spcBef>
              <a:spcAft>
                <a:spcPts val="0"/>
              </a:spcAft>
              <a:buNone/>
            </a:pPr>
            <a:r>
              <a:rPr lang="ja-JP" sz="1800" b="1">
                <a:solidFill>
                  <a:srgbClr val="0070C0"/>
                </a:solidFill>
                <a:latin typeface="Meiryo"/>
                <a:ea typeface="Meiryo"/>
                <a:cs typeface="Meiryo"/>
                <a:sym typeface="Meiryo"/>
              </a:rPr>
              <a:t>　　新規加入</a:t>
            </a:r>
            <a:r>
              <a:rPr lang="ja-JP" sz="1800">
                <a:solidFill>
                  <a:schemeClr val="dk1"/>
                </a:solidFill>
                <a:latin typeface="Meiryo"/>
                <a:ea typeface="Meiryo"/>
                <a:cs typeface="Meiryo"/>
                <a:sym typeface="Meiryo"/>
              </a:rPr>
              <a:t>につながります。</a:t>
            </a:r>
            <a:endParaRPr sz="1800">
              <a:solidFill>
                <a:schemeClr val="dk1"/>
              </a:solidFill>
              <a:latin typeface="Meiryo"/>
              <a:ea typeface="Meiryo"/>
              <a:cs typeface="Meiryo"/>
              <a:sym typeface="Meiryo"/>
            </a:endParaRPr>
          </a:p>
        </p:txBody>
      </p:sp>
      <p:graphicFrame>
        <p:nvGraphicFramePr>
          <p:cNvPr id="340" name="Google Shape;340;p18"/>
          <p:cNvGraphicFramePr/>
          <p:nvPr>
            <p:extLst>
              <p:ext uri="{D42A27DB-BD31-4B8C-83A1-F6EECF244321}">
                <p14:modId xmlns:p14="http://schemas.microsoft.com/office/powerpoint/2010/main" val="3064226207"/>
              </p:ext>
            </p:extLst>
          </p:nvPr>
        </p:nvGraphicFramePr>
        <p:xfrm>
          <a:off x="592897" y="3513331"/>
          <a:ext cx="4987975" cy="3295750"/>
        </p:xfrm>
        <a:graphic>
          <a:graphicData uri="http://schemas.openxmlformats.org/drawingml/2006/table">
            <a:tbl>
              <a:tblPr firstRow="1">
                <a:noFill/>
                <a:tableStyleId>{8683AC76-5C97-46A6-941E-C2071D839752}</a:tableStyleId>
              </a:tblPr>
              <a:tblGrid>
                <a:gridCol w="2868425">
                  <a:extLst>
                    <a:ext uri="{9D8B030D-6E8A-4147-A177-3AD203B41FA5}">
                      <a16:colId xmlns:a16="http://schemas.microsoft.com/office/drawing/2014/main" val="20000"/>
                    </a:ext>
                  </a:extLst>
                </a:gridCol>
                <a:gridCol w="2119550">
                  <a:extLst>
                    <a:ext uri="{9D8B030D-6E8A-4147-A177-3AD203B41FA5}">
                      <a16:colId xmlns:a16="http://schemas.microsoft.com/office/drawing/2014/main" val="20001"/>
                    </a:ext>
                  </a:extLst>
                </a:gridCol>
              </a:tblGrid>
              <a:tr h="329575">
                <a:tc>
                  <a:txBody>
                    <a:bodyPr/>
                    <a:lstStyle/>
                    <a:p>
                      <a:pPr marL="3600" marR="0" lvl="0" indent="0" algn="ctr" rtl="0">
                        <a:spcBef>
                          <a:spcPts val="0"/>
                        </a:spcBef>
                        <a:spcAft>
                          <a:spcPts val="0"/>
                        </a:spcAft>
                        <a:buNone/>
                      </a:pPr>
                      <a:r>
                        <a:rPr lang="ja-JP" sz="1800" u="none" strike="noStrike" cap="none">
                          <a:latin typeface="Meiryo"/>
                          <a:ea typeface="Meiryo"/>
                          <a:cs typeface="Meiryo"/>
                          <a:sym typeface="Meiryo"/>
                        </a:rPr>
                        <a:t>業種（大区分）</a:t>
                      </a:r>
                      <a:endParaRPr sz="1800" b="1" i="0" u="none" strike="noStrike" cap="none">
                        <a:solidFill>
                          <a:srgbClr val="FFFFFF"/>
                        </a:solidFill>
                        <a:latin typeface="Meiryo"/>
                        <a:ea typeface="Meiryo"/>
                        <a:cs typeface="Meiryo"/>
                        <a:sym typeface="Meiryo"/>
                      </a:endParaRPr>
                    </a:p>
                  </a:txBody>
                  <a:tcPr marL="8725" marR="8725" marT="8725" marB="0" anchor="ctr" anchorCtr="1">
                    <a:solidFill>
                      <a:srgbClr val="0070C0"/>
                    </a:solidFill>
                  </a:tcPr>
                </a:tc>
                <a:tc>
                  <a:txBody>
                    <a:bodyPr/>
                    <a:lstStyle/>
                    <a:p>
                      <a:pPr marL="0" marR="0" lvl="0" indent="0" algn="ctr" rtl="0">
                        <a:spcBef>
                          <a:spcPts val="0"/>
                        </a:spcBef>
                        <a:spcAft>
                          <a:spcPts val="0"/>
                        </a:spcAft>
                        <a:buNone/>
                      </a:pPr>
                      <a:r>
                        <a:rPr lang="ja-JP" sz="1800" u="none" strike="noStrike" cap="none">
                          <a:latin typeface="Meiryo"/>
                          <a:ea typeface="Meiryo"/>
                          <a:cs typeface="Meiryo"/>
                          <a:sym typeface="Meiryo"/>
                        </a:rPr>
                        <a:t>割合</a:t>
                      </a:r>
                      <a:endParaRPr sz="1800" b="1" i="0" u="none" strike="noStrike" cap="none">
                        <a:solidFill>
                          <a:srgbClr val="FFFFFF"/>
                        </a:solidFill>
                        <a:latin typeface="Meiryo"/>
                        <a:ea typeface="Meiryo"/>
                        <a:cs typeface="Meiryo"/>
                        <a:sym typeface="Meiryo"/>
                      </a:endParaRPr>
                    </a:p>
                  </a:txBody>
                  <a:tcPr marL="8725" marR="8725" marT="8725" marB="0" anchor="ctr" anchorCtr="1">
                    <a:solidFill>
                      <a:srgbClr val="0070C0"/>
                    </a:solidFill>
                  </a:tcPr>
                </a:tc>
                <a:extLst>
                  <a:ext uri="{0D108BD9-81ED-4DB2-BD59-A6C34878D82A}">
                    <a16:rowId xmlns:a16="http://schemas.microsoft.com/office/drawing/2014/main" val="10000"/>
                  </a:ext>
                </a:extLst>
              </a:tr>
              <a:tr h="329575">
                <a:tc>
                  <a:txBody>
                    <a:bodyPr/>
                    <a:lstStyle/>
                    <a:p>
                      <a:pPr marL="3600" marR="0" lvl="0" indent="0" algn="l" rtl="0">
                        <a:spcBef>
                          <a:spcPts val="0"/>
                        </a:spcBef>
                        <a:spcAft>
                          <a:spcPts val="0"/>
                        </a:spcAft>
                        <a:buNone/>
                      </a:pPr>
                      <a:r>
                        <a:rPr lang="ja-JP" sz="1800" b="0" i="0" u="none" strike="noStrike" cap="none">
                          <a:solidFill>
                            <a:srgbClr val="000000"/>
                          </a:solidFill>
                          <a:latin typeface="Meiryo"/>
                          <a:ea typeface="Meiryo"/>
                          <a:cs typeface="Meiryo"/>
                          <a:sym typeface="Meiryo"/>
                        </a:rPr>
                        <a:t>建設業</a:t>
                      </a:r>
                      <a:endParaRPr/>
                    </a:p>
                  </a:txBody>
                  <a:tcPr marL="8725" marR="8725" marT="8725" marB="0" anchor="ctr" anchorCtr="1"/>
                </a:tc>
                <a:tc>
                  <a:txBody>
                    <a:bodyPr/>
                    <a:lstStyle/>
                    <a:p>
                      <a:pPr marL="0" marR="0" lvl="0" indent="0" algn="r" rtl="0">
                        <a:spcBef>
                          <a:spcPts val="0"/>
                        </a:spcBef>
                        <a:spcAft>
                          <a:spcPts val="0"/>
                        </a:spcAft>
                        <a:buNone/>
                      </a:pPr>
                      <a:r>
                        <a:rPr lang="ja-JP" sz="1800" b="0" i="0" u="none" strike="noStrike" cap="none">
                          <a:solidFill>
                            <a:srgbClr val="000000"/>
                          </a:solidFill>
                          <a:latin typeface="Meiryo"/>
                          <a:ea typeface="Meiryo"/>
                          <a:cs typeface="Meiryo"/>
                          <a:sym typeface="Meiryo"/>
                        </a:rPr>
                        <a:t>54.6%</a:t>
                      </a:r>
                      <a:endParaRPr/>
                    </a:p>
                  </a:txBody>
                  <a:tcPr marL="8725" marR="8725" marT="8725" marB="0" anchor="ctr" anchorCtr="1"/>
                </a:tc>
                <a:extLst>
                  <a:ext uri="{0D108BD9-81ED-4DB2-BD59-A6C34878D82A}">
                    <a16:rowId xmlns:a16="http://schemas.microsoft.com/office/drawing/2014/main" val="10001"/>
                  </a:ext>
                </a:extLst>
              </a:tr>
              <a:tr h="329575">
                <a:tc>
                  <a:txBody>
                    <a:bodyPr/>
                    <a:lstStyle/>
                    <a:p>
                      <a:pPr marL="3600" marR="0" lvl="0" indent="0" algn="l" rtl="0">
                        <a:spcBef>
                          <a:spcPts val="0"/>
                        </a:spcBef>
                        <a:spcAft>
                          <a:spcPts val="0"/>
                        </a:spcAft>
                        <a:buNone/>
                      </a:pPr>
                      <a:r>
                        <a:rPr lang="ja-JP" sz="1800" b="0" i="0" u="none" strike="noStrike" cap="none">
                          <a:solidFill>
                            <a:srgbClr val="000000"/>
                          </a:solidFill>
                          <a:latin typeface="Meiryo"/>
                          <a:ea typeface="Meiryo"/>
                          <a:cs typeface="Meiryo"/>
                          <a:sym typeface="Meiryo"/>
                        </a:rPr>
                        <a:t>製造業</a:t>
                      </a:r>
                      <a:endParaRPr/>
                    </a:p>
                  </a:txBody>
                  <a:tcPr marL="8725" marR="8725" marT="8725" marB="0" anchor="ctr" anchorCtr="1"/>
                </a:tc>
                <a:tc>
                  <a:txBody>
                    <a:bodyPr/>
                    <a:lstStyle/>
                    <a:p>
                      <a:pPr marL="0" marR="0" lvl="0" indent="0" algn="r" rtl="0">
                        <a:spcBef>
                          <a:spcPts val="0"/>
                        </a:spcBef>
                        <a:spcAft>
                          <a:spcPts val="0"/>
                        </a:spcAft>
                        <a:buNone/>
                      </a:pPr>
                      <a:r>
                        <a:rPr lang="ja-JP" sz="1800" b="0" i="0" u="none" strike="noStrike" cap="none">
                          <a:solidFill>
                            <a:srgbClr val="000000"/>
                          </a:solidFill>
                          <a:latin typeface="Meiryo"/>
                          <a:ea typeface="Meiryo"/>
                          <a:cs typeface="Meiryo"/>
                          <a:sym typeface="Meiryo"/>
                        </a:rPr>
                        <a:t>  9.9%</a:t>
                      </a:r>
                      <a:endParaRPr/>
                    </a:p>
                  </a:txBody>
                  <a:tcPr marL="8725" marR="8725" marT="8725" marB="0" anchor="ctr" anchorCtr="1"/>
                </a:tc>
                <a:extLst>
                  <a:ext uri="{0D108BD9-81ED-4DB2-BD59-A6C34878D82A}">
                    <a16:rowId xmlns:a16="http://schemas.microsoft.com/office/drawing/2014/main" val="10002"/>
                  </a:ext>
                </a:extLst>
              </a:tr>
              <a:tr h="329575">
                <a:tc>
                  <a:txBody>
                    <a:bodyPr/>
                    <a:lstStyle/>
                    <a:p>
                      <a:pPr marL="3600" marR="0" lvl="0" indent="0" algn="l" rtl="0">
                        <a:spcBef>
                          <a:spcPts val="0"/>
                        </a:spcBef>
                        <a:spcAft>
                          <a:spcPts val="0"/>
                        </a:spcAft>
                        <a:buNone/>
                      </a:pPr>
                      <a:r>
                        <a:rPr lang="ja-JP" sz="1800" b="0" i="0" u="none" strike="noStrike" cap="none">
                          <a:solidFill>
                            <a:schemeClr val="accent1"/>
                          </a:solidFill>
                          <a:latin typeface="Meiryo"/>
                          <a:ea typeface="Meiryo"/>
                          <a:cs typeface="Meiryo"/>
                          <a:sym typeface="Meiryo"/>
                        </a:rPr>
                        <a:t>サービス業</a:t>
                      </a:r>
                      <a:endParaRPr/>
                    </a:p>
                  </a:txBody>
                  <a:tcPr marL="8725" marR="8725" marT="8725" marB="0" anchor="ctr" anchorCtr="1"/>
                </a:tc>
                <a:tc>
                  <a:txBody>
                    <a:bodyPr/>
                    <a:lstStyle/>
                    <a:p>
                      <a:pPr marL="0" marR="0" lvl="0" indent="0" algn="r" rtl="0">
                        <a:spcBef>
                          <a:spcPts val="0"/>
                        </a:spcBef>
                        <a:spcAft>
                          <a:spcPts val="0"/>
                        </a:spcAft>
                        <a:buNone/>
                      </a:pPr>
                      <a:r>
                        <a:rPr lang="ja-JP" sz="1800" b="0" i="0" u="none" strike="noStrike" cap="none">
                          <a:solidFill>
                            <a:schemeClr val="accent1"/>
                          </a:solidFill>
                          <a:latin typeface="Meiryo"/>
                          <a:ea typeface="Meiryo"/>
                          <a:cs typeface="Meiryo"/>
                          <a:sym typeface="Meiryo"/>
                        </a:rPr>
                        <a:t>  9.7%</a:t>
                      </a:r>
                      <a:endParaRPr/>
                    </a:p>
                  </a:txBody>
                  <a:tcPr marL="8725" marR="8725" marT="8725" marB="0" anchor="ctr" anchorCtr="1"/>
                </a:tc>
                <a:extLst>
                  <a:ext uri="{0D108BD9-81ED-4DB2-BD59-A6C34878D82A}">
                    <a16:rowId xmlns:a16="http://schemas.microsoft.com/office/drawing/2014/main" val="10003"/>
                  </a:ext>
                </a:extLst>
              </a:tr>
              <a:tr h="329575">
                <a:tc>
                  <a:txBody>
                    <a:bodyPr/>
                    <a:lstStyle/>
                    <a:p>
                      <a:pPr marL="3600" marR="0" lvl="0" indent="0" algn="l" rtl="0">
                        <a:spcBef>
                          <a:spcPts val="0"/>
                        </a:spcBef>
                        <a:spcAft>
                          <a:spcPts val="0"/>
                        </a:spcAft>
                        <a:buNone/>
                      </a:pPr>
                      <a:r>
                        <a:rPr lang="ja-JP" sz="1800" b="0" i="0" u="none" strike="noStrike" cap="none">
                          <a:solidFill>
                            <a:srgbClr val="000000"/>
                          </a:solidFill>
                          <a:latin typeface="Meiryo"/>
                          <a:ea typeface="Meiryo"/>
                          <a:cs typeface="Meiryo"/>
                          <a:sym typeface="Meiryo"/>
                        </a:rPr>
                        <a:t>卸売業</a:t>
                      </a:r>
                      <a:endParaRPr/>
                    </a:p>
                  </a:txBody>
                  <a:tcPr marL="8725" marR="8725" marT="8725" marB="0" anchor="ctr" anchorCtr="1"/>
                </a:tc>
                <a:tc>
                  <a:txBody>
                    <a:bodyPr/>
                    <a:lstStyle/>
                    <a:p>
                      <a:pPr marL="0" marR="0" lvl="0" indent="0" algn="r" rtl="0">
                        <a:spcBef>
                          <a:spcPts val="0"/>
                        </a:spcBef>
                        <a:spcAft>
                          <a:spcPts val="0"/>
                        </a:spcAft>
                        <a:buNone/>
                      </a:pPr>
                      <a:r>
                        <a:rPr lang="ja-JP" sz="1800" b="0" i="0" u="none" strike="noStrike" cap="none">
                          <a:solidFill>
                            <a:srgbClr val="000000"/>
                          </a:solidFill>
                          <a:latin typeface="Meiryo"/>
                          <a:ea typeface="Meiryo"/>
                          <a:cs typeface="Meiryo"/>
                          <a:sym typeface="Meiryo"/>
                        </a:rPr>
                        <a:t>  9.4%</a:t>
                      </a:r>
                      <a:endParaRPr/>
                    </a:p>
                  </a:txBody>
                  <a:tcPr marL="8725" marR="8725" marT="8725" marB="0" anchor="ctr" anchorCtr="1"/>
                </a:tc>
                <a:extLst>
                  <a:ext uri="{0D108BD9-81ED-4DB2-BD59-A6C34878D82A}">
                    <a16:rowId xmlns:a16="http://schemas.microsoft.com/office/drawing/2014/main" val="10004"/>
                  </a:ext>
                </a:extLst>
              </a:tr>
              <a:tr h="329575">
                <a:tc>
                  <a:txBody>
                    <a:bodyPr/>
                    <a:lstStyle/>
                    <a:p>
                      <a:pPr marL="3600" marR="0" lvl="0" indent="0" algn="l" rtl="0">
                        <a:spcBef>
                          <a:spcPts val="0"/>
                        </a:spcBef>
                        <a:spcAft>
                          <a:spcPts val="0"/>
                        </a:spcAft>
                        <a:buNone/>
                      </a:pPr>
                      <a:r>
                        <a:rPr lang="ja-JP" sz="1800" b="0" i="0" u="none" strike="noStrike" cap="none">
                          <a:solidFill>
                            <a:schemeClr val="accent1"/>
                          </a:solidFill>
                          <a:latin typeface="Meiryo"/>
                          <a:ea typeface="Meiryo"/>
                          <a:cs typeface="Meiryo"/>
                          <a:sym typeface="Meiryo"/>
                        </a:rPr>
                        <a:t>物流業</a:t>
                      </a:r>
                      <a:endParaRPr sz="1800" b="0" i="0" u="none" strike="noStrike" cap="none">
                        <a:solidFill>
                          <a:schemeClr val="accent1"/>
                        </a:solidFill>
                        <a:latin typeface="Meiryo"/>
                        <a:ea typeface="Meiryo"/>
                        <a:cs typeface="Meiryo"/>
                        <a:sym typeface="Meiryo"/>
                      </a:endParaRPr>
                    </a:p>
                  </a:txBody>
                  <a:tcPr marL="8725" marR="8725" marT="8725" marB="0" anchor="ctr" anchorCtr="1"/>
                </a:tc>
                <a:tc>
                  <a:txBody>
                    <a:bodyPr/>
                    <a:lstStyle/>
                    <a:p>
                      <a:pPr marL="0" marR="0" lvl="0" indent="0" algn="r" rtl="0">
                        <a:spcBef>
                          <a:spcPts val="0"/>
                        </a:spcBef>
                        <a:spcAft>
                          <a:spcPts val="0"/>
                        </a:spcAft>
                        <a:buNone/>
                      </a:pPr>
                      <a:r>
                        <a:rPr lang="ja-JP" sz="1800" b="0" i="0" u="none" strike="noStrike" cap="none">
                          <a:solidFill>
                            <a:schemeClr val="accent1"/>
                          </a:solidFill>
                          <a:latin typeface="Meiryo"/>
                          <a:ea typeface="Meiryo"/>
                          <a:cs typeface="Meiryo"/>
                          <a:sym typeface="Meiryo"/>
                        </a:rPr>
                        <a:t>  5.6%</a:t>
                      </a:r>
                      <a:endParaRPr/>
                    </a:p>
                  </a:txBody>
                  <a:tcPr marL="8725" marR="8725" marT="8725" marB="0" anchor="ctr" anchorCtr="1"/>
                </a:tc>
                <a:extLst>
                  <a:ext uri="{0D108BD9-81ED-4DB2-BD59-A6C34878D82A}">
                    <a16:rowId xmlns:a16="http://schemas.microsoft.com/office/drawing/2014/main" val="10005"/>
                  </a:ext>
                </a:extLst>
              </a:tr>
              <a:tr h="329575">
                <a:tc>
                  <a:txBody>
                    <a:bodyPr/>
                    <a:lstStyle/>
                    <a:p>
                      <a:pPr marL="3600" marR="0" lvl="0" indent="0" algn="l" rtl="0">
                        <a:spcBef>
                          <a:spcPts val="0"/>
                        </a:spcBef>
                        <a:spcAft>
                          <a:spcPts val="0"/>
                        </a:spcAft>
                        <a:buNone/>
                      </a:pPr>
                      <a:r>
                        <a:rPr lang="ja-JP" sz="1800" b="0" i="0" u="none" strike="noStrike" cap="none">
                          <a:solidFill>
                            <a:srgbClr val="000000"/>
                          </a:solidFill>
                          <a:latin typeface="Meiryo"/>
                          <a:ea typeface="Meiryo"/>
                          <a:cs typeface="Meiryo"/>
                          <a:sym typeface="Meiryo"/>
                        </a:rPr>
                        <a:t>小売業</a:t>
                      </a:r>
                      <a:endParaRPr/>
                    </a:p>
                  </a:txBody>
                  <a:tcPr marL="8725" marR="8725" marT="8725" marB="0" anchor="ctr" anchorCtr="1"/>
                </a:tc>
                <a:tc>
                  <a:txBody>
                    <a:bodyPr/>
                    <a:lstStyle/>
                    <a:p>
                      <a:pPr marL="0" marR="0" lvl="0" indent="0" algn="r" rtl="0">
                        <a:spcBef>
                          <a:spcPts val="0"/>
                        </a:spcBef>
                        <a:spcAft>
                          <a:spcPts val="0"/>
                        </a:spcAft>
                        <a:buNone/>
                      </a:pPr>
                      <a:r>
                        <a:rPr lang="ja-JP" sz="1800" b="0" i="0" u="none" strike="noStrike" cap="none">
                          <a:solidFill>
                            <a:srgbClr val="000000"/>
                          </a:solidFill>
                          <a:latin typeface="Meiryo"/>
                          <a:ea typeface="Meiryo"/>
                          <a:cs typeface="Meiryo"/>
                          <a:sym typeface="Meiryo"/>
                        </a:rPr>
                        <a:t>  4.0%</a:t>
                      </a:r>
                      <a:endParaRPr/>
                    </a:p>
                  </a:txBody>
                  <a:tcPr marL="8725" marR="8725" marT="8725" marB="0" anchor="ctr" anchorCtr="1"/>
                </a:tc>
                <a:extLst>
                  <a:ext uri="{0D108BD9-81ED-4DB2-BD59-A6C34878D82A}">
                    <a16:rowId xmlns:a16="http://schemas.microsoft.com/office/drawing/2014/main" val="10006"/>
                  </a:ext>
                </a:extLst>
              </a:tr>
              <a:tr h="329575">
                <a:tc>
                  <a:txBody>
                    <a:bodyPr/>
                    <a:lstStyle/>
                    <a:p>
                      <a:pPr marL="3600" marR="0" lvl="0" indent="0" algn="l" rtl="0">
                        <a:spcBef>
                          <a:spcPts val="0"/>
                        </a:spcBef>
                        <a:spcAft>
                          <a:spcPts val="0"/>
                        </a:spcAft>
                        <a:buNone/>
                      </a:pPr>
                      <a:r>
                        <a:rPr lang="ja-JP" sz="1800" b="0" i="0" u="none" strike="noStrike" cap="none">
                          <a:solidFill>
                            <a:srgbClr val="000000"/>
                          </a:solidFill>
                          <a:latin typeface="Meiryo"/>
                          <a:ea typeface="Meiryo"/>
                          <a:cs typeface="Meiryo"/>
                          <a:sym typeface="Meiryo"/>
                        </a:rPr>
                        <a:t>専門サービス業</a:t>
                      </a:r>
                      <a:endParaRPr/>
                    </a:p>
                  </a:txBody>
                  <a:tcPr marL="8725" marR="8725" marT="8725" marB="0" anchor="ctr" anchorCtr="1"/>
                </a:tc>
                <a:tc>
                  <a:txBody>
                    <a:bodyPr/>
                    <a:lstStyle/>
                    <a:p>
                      <a:pPr marL="0" marR="0" lvl="0" indent="0" algn="r" rtl="0">
                        <a:spcBef>
                          <a:spcPts val="0"/>
                        </a:spcBef>
                        <a:spcAft>
                          <a:spcPts val="0"/>
                        </a:spcAft>
                        <a:buNone/>
                      </a:pPr>
                      <a:r>
                        <a:rPr lang="ja-JP" sz="1800" b="0" i="0" u="none" strike="noStrike" cap="none">
                          <a:solidFill>
                            <a:srgbClr val="000000"/>
                          </a:solidFill>
                          <a:latin typeface="Meiryo"/>
                          <a:ea typeface="Meiryo"/>
                          <a:cs typeface="Meiryo"/>
                          <a:sym typeface="Meiryo"/>
                        </a:rPr>
                        <a:t>  3.5%</a:t>
                      </a:r>
                      <a:endParaRPr/>
                    </a:p>
                  </a:txBody>
                  <a:tcPr marL="8725" marR="8725" marT="8725" marB="0" anchor="ctr" anchorCtr="1"/>
                </a:tc>
                <a:extLst>
                  <a:ext uri="{0D108BD9-81ED-4DB2-BD59-A6C34878D82A}">
                    <a16:rowId xmlns:a16="http://schemas.microsoft.com/office/drawing/2014/main" val="10007"/>
                  </a:ext>
                </a:extLst>
              </a:tr>
              <a:tr h="329575">
                <a:tc>
                  <a:txBody>
                    <a:bodyPr/>
                    <a:lstStyle/>
                    <a:p>
                      <a:pPr marL="3600" marR="0" lvl="0" indent="0" algn="l" rtl="0">
                        <a:spcBef>
                          <a:spcPts val="0"/>
                        </a:spcBef>
                        <a:spcAft>
                          <a:spcPts val="0"/>
                        </a:spcAft>
                        <a:buNone/>
                      </a:pPr>
                      <a:r>
                        <a:rPr lang="ja-JP" sz="1800" b="0" i="0" u="none" strike="noStrike" cap="none">
                          <a:solidFill>
                            <a:srgbClr val="000000"/>
                          </a:solidFill>
                          <a:latin typeface="Meiryo"/>
                          <a:ea typeface="Meiryo"/>
                          <a:cs typeface="Meiryo"/>
                          <a:sym typeface="Meiryo"/>
                        </a:rPr>
                        <a:t>飲食業</a:t>
                      </a:r>
                      <a:endParaRPr/>
                    </a:p>
                  </a:txBody>
                  <a:tcPr marL="8725" marR="8725" marT="8725" marB="0" anchor="ctr" anchorCtr="1"/>
                </a:tc>
                <a:tc>
                  <a:txBody>
                    <a:bodyPr/>
                    <a:lstStyle/>
                    <a:p>
                      <a:pPr marL="0" marR="0" lvl="0" indent="0" algn="r" rtl="0">
                        <a:spcBef>
                          <a:spcPts val="0"/>
                        </a:spcBef>
                        <a:spcAft>
                          <a:spcPts val="0"/>
                        </a:spcAft>
                        <a:buNone/>
                      </a:pPr>
                      <a:r>
                        <a:rPr lang="ja-JP" sz="1800" b="0" i="0" u="none" strike="noStrike" cap="none">
                          <a:solidFill>
                            <a:srgbClr val="000000"/>
                          </a:solidFill>
                          <a:latin typeface="Meiryo"/>
                          <a:ea typeface="Meiryo"/>
                          <a:cs typeface="Meiryo"/>
                          <a:sym typeface="Meiryo"/>
                        </a:rPr>
                        <a:t>  1.3%</a:t>
                      </a:r>
                      <a:endParaRPr/>
                    </a:p>
                  </a:txBody>
                  <a:tcPr marL="8725" marR="8725" marT="8725" marB="0" anchor="ctr" anchorCtr="1"/>
                </a:tc>
                <a:extLst>
                  <a:ext uri="{0D108BD9-81ED-4DB2-BD59-A6C34878D82A}">
                    <a16:rowId xmlns:a16="http://schemas.microsoft.com/office/drawing/2014/main" val="10008"/>
                  </a:ext>
                </a:extLst>
              </a:tr>
              <a:tr h="329575">
                <a:tc>
                  <a:txBody>
                    <a:bodyPr/>
                    <a:lstStyle/>
                    <a:p>
                      <a:pPr marL="3600" marR="0" lvl="0" indent="0" algn="l" rtl="0">
                        <a:spcBef>
                          <a:spcPts val="0"/>
                        </a:spcBef>
                        <a:spcAft>
                          <a:spcPts val="0"/>
                        </a:spcAft>
                        <a:buNone/>
                      </a:pPr>
                      <a:r>
                        <a:rPr lang="ja-JP" sz="1800" b="0" i="0" u="none" strike="noStrike" cap="none">
                          <a:solidFill>
                            <a:srgbClr val="000000"/>
                          </a:solidFill>
                          <a:latin typeface="Meiryo"/>
                          <a:ea typeface="Meiryo"/>
                          <a:cs typeface="Meiryo"/>
                          <a:sym typeface="Meiryo"/>
                        </a:rPr>
                        <a:t>その他</a:t>
                      </a:r>
                      <a:endParaRPr/>
                    </a:p>
                  </a:txBody>
                  <a:tcPr marL="8725" marR="8725" marT="8725" marB="0" anchor="ctr" anchorCtr="1"/>
                </a:tc>
                <a:tc>
                  <a:txBody>
                    <a:bodyPr/>
                    <a:lstStyle/>
                    <a:p>
                      <a:pPr marL="0" marR="0" lvl="0" indent="0" algn="r" rtl="0">
                        <a:spcBef>
                          <a:spcPts val="0"/>
                        </a:spcBef>
                        <a:spcAft>
                          <a:spcPts val="0"/>
                        </a:spcAft>
                        <a:buNone/>
                      </a:pPr>
                      <a:r>
                        <a:rPr lang="ja-JP" sz="1800" b="0" i="0" u="none" strike="noStrike" cap="none">
                          <a:solidFill>
                            <a:srgbClr val="000000"/>
                          </a:solidFill>
                          <a:latin typeface="Meiryo"/>
                          <a:ea typeface="Meiryo"/>
                          <a:cs typeface="Meiryo"/>
                          <a:sym typeface="Meiryo"/>
                        </a:rPr>
                        <a:t>  1.9%</a:t>
                      </a:r>
                      <a:endParaRPr/>
                    </a:p>
                  </a:txBody>
                  <a:tcPr marL="8725" marR="8725" marT="8725" marB="0" anchor="ctr" anchorCtr="1"/>
                </a:tc>
                <a:extLst>
                  <a:ext uri="{0D108BD9-81ED-4DB2-BD59-A6C34878D82A}">
                    <a16:rowId xmlns:a16="http://schemas.microsoft.com/office/drawing/2014/main" val="10009"/>
                  </a:ext>
                </a:extLst>
              </a:tr>
            </a:tbl>
          </a:graphicData>
        </a:graphic>
      </p:graphicFrame>
      <p:sp>
        <p:nvSpPr>
          <p:cNvPr id="341" name="Google Shape;341;p18"/>
          <p:cNvSpPr/>
          <p:nvPr/>
        </p:nvSpPr>
        <p:spPr>
          <a:xfrm>
            <a:off x="592897" y="2862159"/>
            <a:ext cx="2296103" cy="431892"/>
          </a:xfrm>
          <a:prstGeom prst="roundRect">
            <a:avLst>
              <a:gd name="adj" fmla="val 50000"/>
            </a:avLst>
          </a:prstGeom>
          <a:solidFill>
            <a:srgbClr val="01ACD0"/>
          </a:solidFill>
          <a:ln w="127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58500" rIns="0" bIns="58500" anchor="ctr" anchorCtr="0">
            <a:noAutofit/>
          </a:bodyPr>
          <a:lstStyle/>
          <a:p>
            <a:pPr marL="0" marR="0" lvl="0" indent="0" algn="ctr" rtl="0">
              <a:lnSpc>
                <a:spcPct val="81922"/>
              </a:lnSpc>
              <a:spcBef>
                <a:spcPts val="0"/>
              </a:spcBef>
              <a:spcAft>
                <a:spcPts val="0"/>
              </a:spcAft>
              <a:buNone/>
            </a:pPr>
            <a:r>
              <a:rPr lang="ja-JP" sz="1831" b="1">
                <a:solidFill>
                  <a:schemeClr val="lt1"/>
                </a:solidFill>
                <a:latin typeface="Arial"/>
                <a:ea typeface="Arial"/>
                <a:cs typeface="Arial"/>
                <a:sym typeface="Arial"/>
              </a:rPr>
              <a:t>業種別</a:t>
            </a:r>
            <a:endParaRPr sz="1831" b="1">
              <a:solidFill>
                <a:schemeClr val="lt1"/>
              </a:solidFill>
              <a:latin typeface="Arial"/>
              <a:ea typeface="Arial"/>
              <a:cs typeface="Arial"/>
              <a:sym typeface="Arial"/>
            </a:endParaRPr>
          </a:p>
        </p:txBody>
      </p:sp>
      <p:sp>
        <p:nvSpPr>
          <p:cNvPr id="342" name="Google Shape;342;p18"/>
          <p:cNvSpPr txBox="1"/>
          <p:nvPr/>
        </p:nvSpPr>
        <p:spPr>
          <a:xfrm>
            <a:off x="7090192" y="6863838"/>
            <a:ext cx="2933581" cy="169277"/>
          </a:xfrm>
          <a:prstGeom prst="rect">
            <a:avLst/>
          </a:prstGeom>
          <a:noFill/>
          <a:ln>
            <a:noFill/>
          </a:ln>
        </p:spPr>
        <p:txBody>
          <a:bodyPr spcFirstLastPara="1" wrap="square" lIns="91425" tIns="45700" rIns="91425" bIns="45700" anchor="t" anchorCtr="0">
            <a:spAutoFit/>
          </a:bodyPr>
          <a:lstStyle/>
          <a:p>
            <a:pPr marL="0" marR="0" lvl="0" indent="0" algn="l" rtl="0">
              <a:lnSpc>
                <a:spcPct val="77791"/>
              </a:lnSpc>
              <a:spcBef>
                <a:spcPts val="0"/>
              </a:spcBef>
              <a:spcAft>
                <a:spcPts val="0"/>
              </a:spcAft>
              <a:buNone/>
            </a:pPr>
            <a:r>
              <a:rPr lang="ja-JP" sz="824">
                <a:solidFill>
                  <a:schemeClr val="dk1"/>
                </a:solidFill>
                <a:latin typeface="Arial"/>
                <a:ea typeface="Arial"/>
                <a:cs typeface="Arial"/>
                <a:sym typeface="Arial"/>
              </a:rPr>
              <a:t>※2022年12月20日時点　事業活動総合保険加入状況より</a:t>
            </a:r>
            <a:endParaRPr sz="824">
              <a:solidFill>
                <a:schemeClr val="dk1"/>
              </a:solidFill>
              <a:latin typeface="Arial"/>
              <a:ea typeface="Arial"/>
              <a:cs typeface="Arial"/>
              <a:sym typeface="Arial"/>
            </a:endParaRPr>
          </a:p>
        </p:txBody>
      </p:sp>
      <p:sp>
        <p:nvSpPr>
          <p:cNvPr id="343" name="Google Shape;343;p18"/>
          <p:cNvSpPr/>
          <p:nvPr/>
        </p:nvSpPr>
        <p:spPr>
          <a:xfrm>
            <a:off x="6300936" y="2858006"/>
            <a:ext cx="2296103" cy="431892"/>
          </a:xfrm>
          <a:prstGeom prst="roundRect">
            <a:avLst>
              <a:gd name="adj" fmla="val 50000"/>
            </a:avLst>
          </a:prstGeom>
          <a:solidFill>
            <a:srgbClr val="01ACD0"/>
          </a:solidFill>
          <a:ln w="127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58500" rIns="0" bIns="58500" anchor="ctr" anchorCtr="0">
            <a:noAutofit/>
          </a:bodyPr>
          <a:lstStyle/>
          <a:p>
            <a:pPr marL="0" marR="0" lvl="0" indent="0" algn="ctr" rtl="0">
              <a:lnSpc>
                <a:spcPct val="81922"/>
              </a:lnSpc>
              <a:spcBef>
                <a:spcPts val="0"/>
              </a:spcBef>
              <a:spcAft>
                <a:spcPts val="0"/>
              </a:spcAft>
              <a:buNone/>
            </a:pPr>
            <a:r>
              <a:rPr lang="ja-JP" sz="1831" b="1">
                <a:solidFill>
                  <a:schemeClr val="lt1"/>
                </a:solidFill>
                <a:latin typeface="Arial"/>
                <a:ea typeface="Arial"/>
                <a:cs typeface="Arial"/>
                <a:sym typeface="Arial"/>
              </a:rPr>
              <a:t>新規・更改別</a:t>
            </a:r>
            <a:endParaRPr sz="1831" b="1">
              <a:solidFill>
                <a:schemeClr val="lt1"/>
              </a:solidFill>
              <a:latin typeface="Arial"/>
              <a:ea typeface="Arial"/>
              <a:cs typeface="Arial"/>
              <a:sym typeface="Arial"/>
            </a:endParaRPr>
          </a:p>
        </p:txBody>
      </p:sp>
      <p:sp>
        <p:nvSpPr>
          <p:cNvPr id="344" name="Google Shape;344;p18"/>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倒産防止特約の提案先　～一般契約における傾向②～</a:t>
            </a:r>
            <a:endParaRPr sz="2400" b="1">
              <a:solidFill>
                <a:schemeClr val="dk1"/>
              </a:solidFill>
              <a:latin typeface="Meiryo"/>
              <a:ea typeface="Meiryo"/>
              <a:cs typeface="Meiryo"/>
              <a:sym typeface="Meiry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9"/>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18</a:t>
            </a:fld>
            <a:endParaRPr/>
          </a:p>
        </p:txBody>
      </p:sp>
      <p:cxnSp>
        <p:nvCxnSpPr>
          <p:cNvPr id="351" name="Google Shape;351;p19"/>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352" name="Google Shape;352;p19"/>
          <p:cNvSpPr txBox="1"/>
          <p:nvPr/>
        </p:nvSpPr>
        <p:spPr>
          <a:xfrm>
            <a:off x="6084912" y="812051"/>
            <a:ext cx="4152317" cy="464161"/>
          </a:xfrm>
          <a:prstGeom prst="rect">
            <a:avLst/>
          </a:prstGeom>
          <a:solidFill>
            <a:srgbClr val="FFF2CC"/>
          </a:solidFill>
          <a:ln>
            <a:noFill/>
          </a:ln>
        </p:spPr>
        <p:txBody>
          <a:bodyPr spcFirstLastPara="1" wrap="square" lIns="36575" tIns="18275" rIns="0" bIns="18275" anchor="ctr" anchorCtr="0">
            <a:noAutofit/>
          </a:bodyPr>
          <a:lstStyle/>
          <a:p>
            <a:pPr marL="0" marR="0" lvl="0" indent="0" algn="ctr" rtl="0">
              <a:lnSpc>
                <a:spcPct val="100000"/>
              </a:lnSpc>
              <a:spcBef>
                <a:spcPts val="0"/>
              </a:spcBef>
              <a:spcAft>
                <a:spcPts val="0"/>
              </a:spcAft>
              <a:buNone/>
            </a:pPr>
            <a:r>
              <a:rPr lang="ja-JP" sz="2000" b="1" i="0" strike="noStrike">
                <a:solidFill>
                  <a:srgbClr val="833C0B"/>
                </a:solidFill>
                <a:latin typeface="Meiryo"/>
                <a:ea typeface="Meiryo"/>
                <a:cs typeface="Meiryo"/>
                <a:sym typeface="Meiryo"/>
              </a:rPr>
              <a:t>チラシ例（１枚もの）</a:t>
            </a:r>
            <a:endParaRPr/>
          </a:p>
        </p:txBody>
      </p:sp>
      <p:sp>
        <p:nvSpPr>
          <p:cNvPr id="353" name="Google Shape;353;p19"/>
          <p:cNvSpPr txBox="1"/>
          <p:nvPr/>
        </p:nvSpPr>
        <p:spPr>
          <a:xfrm>
            <a:off x="996491" y="812051"/>
            <a:ext cx="4152317" cy="464161"/>
          </a:xfrm>
          <a:prstGeom prst="rect">
            <a:avLst/>
          </a:prstGeom>
          <a:solidFill>
            <a:srgbClr val="FFF2CC"/>
          </a:solidFill>
          <a:ln>
            <a:noFill/>
          </a:ln>
        </p:spPr>
        <p:txBody>
          <a:bodyPr spcFirstLastPara="1" wrap="square" lIns="36575" tIns="18275" rIns="0" bIns="18275" anchor="ctr" anchorCtr="0">
            <a:noAutofit/>
          </a:bodyPr>
          <a:lstStyle/>
          <a:p>
            <a:pPr marL="0" marR="0" lvl="0" indent="0" algn="ctr" rtl="0">
              <a:lnSpc>
                <a:spcPct val="100000"/>
              </a:lnSpc>
              <a:spcBef>
                <a:spcPts val="0"/>
              </a:spcBef>
              <a:spcAft>
                <a:spcPts val="0"/>
              </a:spcAft>
              <a:buNone/>
            </a:pPr>
            <a:r>
              <a:rPr lang="ja-JP" sz="2000" b="1">
                <a:solidFill>
                  <a:srgbClr val="833C0B"/>
                </a:solidFill>
                <a:latin typeface="Meiryo"/>
                <a:ea typeface="Meiryo"/>
                <a:cs typeface="Meiryo"/>
                <a:sym typeface="Meiryo"/>
              </a:rPr>
              <a:t>パンフレット</a:t>
            </a:r>
            <a:endParaRPr sz="2000" b="1" i="0" strike="noStrike">
              <a:solidFill>
                <a:srgbClr val="833C0B"/>
              </a:solidFill>
              <a:latin typeface="Meiryo"/>
              <a:ea typeface="Meiryo"/>
              <a:cs typeface="Meiryo"/>
              <a:sym typeface="Meiryo"/>
            </a:endParaRPr>
          </a:p>
        </p:txBody>
      </p:sp>
      <p:sp>
        <p:nvSpPr>
          <p:cNvPr id="354" name="Google Shape;354;p19"/>
          <p:cNvSpPr/>
          <p:nvPr/>
        </p:nvSpPr>
        <p:spPr>
          <a:xfrm>
            <a:off x="996491" y="6360833"/>
            <a:ext cx="9368906" cy="1150105"/>
          </a:xfrm>
          <a:prstGeom prst="rect">
            <a:avLst/>
          </a:prstGeom>
          <a:noFill/>
          <a:ln>
            <a:noFill/>
          </a:ln>
        </p:spPr>
        <p:txBody>
          <a:bodyPr spcFirstLastPara="1" wrap="square" lIns="99525" tIns="49750" rIns="99525" bIns="49750" anchor="ctr" anchorCtr="0">
            <a:noAutofit/>
          </a:bodyPr>
          <a:lstStyle/>
          <a:p>
            <a:pPr marL="342900" marR="0" lvl="0" indent="-342900" algn="l" rtl="0">
              <a:lnSpc>
                <a:spcPct val="100000"/>
              </a:lnSpc>
              <a:spcBef>
                <a:spcPts val="0"/>
              </a:spcBef>
              <a:spcAft>
                <a:spcPts val="0"/>
              </a:spcAft>
              <a:buClr>
                <a:srgbClr val="833C0B"/>
              </a:buClr>
              <a:buSzPts val="2200"/>
              <a:buFont typeface="Noto Sans Symbols"/>
              <a:buChar char="✔"/>
            </a:pPr>
            <a:r>
              <a:rPr lang="ja-JP" sz="2200" b="1">
                <a:solidFill>
                  <a:srgbClr val="833C0B"/>
                </a:solidFill>
                <a:latin typeface="Meiryo"/>
                <a:ea typeface="Meiryo"/>
                <a:cs typeface="Meiryo"/>
                <a:sym typeface="Meiryo"/>
              </a:rPr>
              <a:t>会員誌等への広告掲載も可能です。</a:t>
            </a:r>
            <a:endParaRPr sz="2200" b="1">
              <a:solidFill>
                <a:srgbClr val="833C0B"/>
              </a:solidFill>
              <a:latin typeface="Meiryo"/>
              <a:ea typeface="Meiryo"/>
              <a:cs typeface="Meiryo"/>
              <a:sym typeface="Meiryo"/>
            </a:endParaRPr>
          </a:p>
          <a:p>
            <a:pPr marL="342900" marR="0" lvl="0" indent="-342900" algn="l" rtl="0">
              <a:lnSpc>
                <a:spcPct val="100000"/>
              </a:lnSpc>
              <a:spcBef>
                <a:spcPts val="440"/>
              </a:spcBef>
              <a:spcAft>
                <a:spcPts val="0"/>
              </a:spcAft>
              <a:buClr>
                <a:srgbClr val="833C0B"/>
              </a:buClr>
              <a:buSzPts val="2200"/>
              <a:buFont typeface="Noto Sans Symbols"/>
              <a:buChar char="✔"/>
            </a:pPr>
            <a:r>
              <a:rPr lang="ja-JP" sz="2200" b="1">
                <a:solidFill>
                  <a:srgbClr val="833C0B"/>
                </a:solidFill>
                <a:latin typeface="Meiryo"/>
                <a:ea typeface="Meiryo"/>
                <a:cs typeface="Meiryo"/>
                <a:sym typeface="Meiryo"/>
              </a:rPr>
              <a:t>2023年4月14日募集開始、7月1日保険始期（補償開始）です。</a:t>
            </a:r>
            <a:endParaRPr sz="2200" b="1">
              <a:solidFill>
                <a:srgbClr val="833C0B"/>
              </a:solidFill>
              <a:latin typeface="Meiryo"/>
              <a:ea typeface="Meiryo"/>
              <a:cs typeface="Meiryo"/>
              <a:sym typeface="Meiryo"/>
            </a:endParaRPr>
          </a:p>
        </p:txBody>
      </p:sp>
      <p:sp>
        <p:nvSpPr>
          <p:cNvPr id="355" name="Google Shape;355;p19"/>
          <p:cNvSpPr txBox="1"/>
          <p:nvPr/>
        </p:nvSpPr>
        <p:spPr>
          <a:xfrm>
            <a:off x="19050" y="51908"/>
            <a:ext cx="10242326"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 販売ツールイメージ（パンフレット・チラシ）</a:t>
            </a:r>
            <a:endParaRPr sz="2400" b="1">
              <a:solidFill>
                <a:schemeClr val="dk1"/>
              </a:solidFill>
              <a:latin typeface="Meiryo"/>
              <a:ea typeface="Meiryo"/>
              <a:cs typeface="Meiryo"/>
              <a:sym typeface="Meiryo"/>
            </a:endParaRPr>
          </a:p>
        </p:txBody>
      </p:sp>
      <p:pic>
        <p:nvPicPr>
          <p:cNvPr id="356" name="Google Shape;356;p19"/>
          <p:cNvPicPr preferRelativeResize="0"/>
          <p:nvPr/>
        </p:nvPicPr>
        <p:blipFill rotWithShape="1">
          <a:blip r:embed="rId3">
            <a:alphaModFix/>
          </a:blip>
          <a:srcRect/>
          <a:stretch/>
        </p:blipFill>
        <p:spPr>
          <a:xfrm>
            <a:off x="1320522" y="1384621"/>
            <a:ext cx="3504253" cy="4988999"/>
          </a:xfrm>
          <a:prstGeom prst="rect">
            <a:avLst/>
          </a:prstGeom>
          <a:noFill/>
          <a:ln>
            <a:noFill/>
          </a:ln>
        </p:spPr>
      </p:pic>
      <p:pic>
        <p:nvPicPr>
          <p:cNvPr id="357" name="Google Shape;357;p19"/>
          <p:cNvPicPr preferRelativeResize="0"/>
          <p:nvPr/>
        </p:nvPicPr>
        <p:blipFill rotWithShape="1">
          <a:blip r:embed="rId4">
            <a:alphaModFix/>
          </a:blip>
          <a:srcRect/>
          <a:stretch/>
        </p:blipFill>
        <p:spPr>
          <a:xfrm>
            <a:off x="6516960" y="1384622"/>
            <a:ext cx="3535932" cy="5021024"/>
          </a:xfrm>
          <a:prstGeom prst="rect">
            <a:avLst/>
          </a:prstGeom>
          <a:noFill/>
          <a:ln w="9525" cap="flat" cmpd="sng">
            <a:solidFill>
              <a:srgbClr val="E6E6E6"/>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p:nvPr/>
        </p:nvSpPr>
        <p:spPr>
          <a:xfrm>
            <a:off x="281740" y="925631"/>
            <a:ext cx="10585176" cy="624017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ja-JP" sz="1700" b="0" i="0" u="none" strike="noStrike" cap="none">
                <a:solidFill>
                  <a:schemeClr val="dk1"/>
                </a:solidFill>
                <a:latin typeface="Meiryo"/>
                <a:ea typeface="Meiryo"/>
                <a:cs typeface="Meiryo"/>
                <a:sym typeface="Meiryo"/>
              </a:rPr>
              <a:t>拝啓　時下ますますご清栄のこととお慶び申し上げます。</a:t>
            </a:r>
            <a:endParaRPr/>
          </a:p>
          <a:p>
            <a:pPr marL="0" marR="0" lvl="0" indent="0" algn="l" rtl="0">
              <a:lnSpc>
                <a:spcPct val="100000"/>
              </a:lnSpc>
              <a:spcBef>
                <a:spcPts val="0"/>
              </a:spcBef>
              <a:spcAft>
                <a:spcPts val="0"/>
              </a:spcAft>
              <a:buNone/>
            </a:pPr>
            <a:r>
              <a:rPr lang="ja-JP" sz="1700" b="0" i="0" u="none" strike="noStrike" cap="none">
                <a:solidFill>
                  <a:schemeClr val="dk1"/>
                </a:solidFill>
                <a:latin typeface="Meiryo"/>
                <a:ea typeface="Meiryo"/>
                <a:cs typeface="Meiryo"/>
                <a:sym typeface="Meiryo"/>
              </a:rPr>
              <a:t>平素より格別のご高配を賜り、有難く厚く御礼申し上げます。</a:t>
            </a:r>
            <a:br>
              <a:rPr lang="ja-JP" sz="1700" b="0" i="0" u="none" strike="noStrike" cap="none">
                <a:solidFill>
                  <a:schemeClr val="dk1"/>
                </a:solidFill>
                <a:latin typeface="Meiryo"/>
                <a:ea typeface="Meiryo"/>
                <a:cs typeface="Meiryo"/>
                <a:sym typeface="Meiryo"/>
              </a:rPr>
            </a:br>
            <a:r>
              <a:rPr lang="ja-JP" sz="1700" b="0" i="0" u="none" strike="noStrike" cap="none">
                <a:solidFill>
                  <a:schemeClr val="dk1"/>
                </a:solidFill>
                <a:latin typeface="Meiryo"/>
                <a:ea typeface="Meiryo"/>
                <a:cs typeface="Meiryo"/>
                <a:sym typeface="Meiryo"/>
              </a:rPr>
              <a:t>　</a:t>
            </a:r>
            <a:endParaRPr/>
          </a:p>
          <a:p>
            <a:pPr marL="0" marR="0" lvl="0" indent="0" algn="l" rtl="0">
              <a:lnSpc>
                <a:spcPct val="130000"/>
              </a:lnSpc>
              <a:spcBef>
                <a:spcPts val="0"/>
              </a:spcBef>
              <a:spcAft>
                <a:spcPts val="0"/>
              </a:spcAft>
              <a:buNone/>
            </a:pPr>
            <a:r>
              <a:rPr lang="ja-JP" sz="1700" b="0" i="0" u="none" strike="noStrike" cap="none">
                <a:solidFill>
                  <a:schemeClr val="dk1"/>
                </a:solidFill>
                <a:latin typeface="Meiryo"/>
                <a:ea typeface="Meiryo"/>
                <a:cs typeface="Meiryo"/>
                <a:sym typeface="Meiryo"/>
              </a:rPr>
              <a:t>さて、貴商工会におかれましては、会員事業者様の経営に役立つ様々なサービス事業を展開されていることと存じます。</a:t>
            </a:r>
            <a:endParaRPr sz="1700" b="0" i="0" u="none" strike="noStrike" cap="none">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700" b="0" i="0" u="none" strike="noStrike" cap="none">
                <a:solidFill>
                  <a:schemeClr val="dk1"/>
                </a:solidFill>
                <a:latin typeface="Meiryo"/>
                <a:ea typeface="Meiryo"/>
                <a:cs typeface="Meiryo"/>
                <a:sym typeface="Meiryo"/>
              </a:rPr>
              <a:t>弊社では、全国商工会連合会の団体保険制度の販売を通じて、微力ながら、会員事業者様のサービス向上、各地商工会様における新規会員獲得・収入増に貢献させていただいております。</a:t>
            </a:r>
            <a:endParaRPr sz="17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endParaRPr sz="1700" b="0" i="0" u="none" strike="noStrike" cap="none">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700" b="0" i="0" u="none" strike="noStrike" cap="none">
                <a:solidFill>
                  <a:schemeClr val="dk1"/>
                </a:solidFill>
                <a:latin typeface="Meiryo"/>
                <a:ea typeface="Meiryo"/>
                <a:cs typeface="Meiryo"/>
                <a:sym typeface="Meiryo"/>
              </a:rPr>
              <a:t>昨今の新型コロナウイルス、物価高騰など中小事業者を取り巻く経営環境が一段と厳しさを増す中で、経営者の高齢化と後継者不足等により、倒産・廃業等の増加が懸念されています。</a:t>
            </a:r>
            <a:endParaRPr/>
          </a:p>
          <a:p>
            <a:pPr marL="0" marR="0" lvl="0" indent="0" algn="l" rtl="0">
              <a:lnSpc>
                <a:spcPct val="130000"/>
              </a:lnSpc>
              <a:spcBef>
                <a:spcPts val="0"/>
              </a:spcBef>
              <a:spcAft>
                <a:spcPts val="0"/>
              </a:spcAft>
              <a:buNone/>
            </a:pPr>
            <a:r>
              <a:rPr lang="ja-JP" sz="1700" b="0" i="0" u="none" strike="noStrike" cap="none">
                <a:solidFill>
                  <a:schemeClr val="dk1"/>
                </a:solidFill>
                <a:latin typeface="Meiryo"/>
                <a:ea typeface="Meiryo"/>
                <a:cs typeface="Meiryo"/>
                <a:sym typeface="Meiryo"/>
              </a:rPr>
              <a:t>取引先の倒産等に伴う会員事業者の連鎖倒産を防止することは重要な責務であり、ビジネス総合保険制度に「取引先倒産・入金遅延補償特約」を創設することになりましたので、以下のとおりご案内申し上げます。</a:t>
            </a:r>
            <a:endParaRPr/>
          </a:p>
          <a:p>
            <a:pPr marL="0" marR="0" lvl="0" indent="0" algn="l" rtl="0">
              <a:lnSpc>
                <a:spcPct val="100000"/>
              </a:lnSpc>
              <a:spcBef>
                <a:spcPts val="0"/>
              </a:spcBef>
              <a:spcAft>
                <a:spcPts val="0"/>
              </a:spcAft>
              <a:buNone/>
            </a:pPr>
            <a:endParaRPr sz="1700" b="0" i="0" u="none" strike="noStrike" cap="none">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700" b="0" i="0" u="none" strike="noStrike" cap="none">
                <a:solidFill>
                  <a:schemeClr val="dk1"/>
                </a:solidFill>
                <a:latin typeface="Meiryo"/>
                <a:ea typeface="Meiryo"/>
                <a:cs typeface="Meiryo"/>
                <a:sym typeface="Meiryo"/>
              </a:rPr>
              <a:t>会員事業者様からの要望で開発した商品であり、商工会様の会員支援策および新規会員獲得・収入増にお役に立てるものと存じます。</a:t>
            </a:r>
            <a:endParaRPr sz="1700" b="0" i="0" u="none" strike="noStrike" cap="none">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700" b="0" i="0" u="none" strike="noStrike" cap="none">
                <a:solidFill>
                  <a:schemeClr val="dk1"/>
                </a:solidFill>
                <a:latin typeface="Meiryo"/>
                <a:ea typeface="Meiryo"/>
                <a:cs typeface="Meiryo"/>
                <a:sym typeface="Meiryo"/>
              </a:rPr>
              <a:t>何卒ご高覧の上、ご採用賜りますよう宜しくお願い申し上げます。</a:t>
            </a:r>
            <a:endParaRPr sz="1700" b="0" i="0" u="none" strike="noStrike" cap="none">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endParaRPr sz="1700" b="0" i="0" u="none" strike="noStrike" cap="none">
              <a:solidFill>
                <a:schemeClr val="dk1"/>
              </a:solidFill>
              <a:latin typeface="Meiryo"/>
              <a:ea typeface="Meiryo"/>
              <a:cs typeface="Meiryo"/>
              <a:sym typeface="Meiryo"/>
            </a:endParaRPr>
          </a:p>
          <a:p>
            <a:pPr marL="0" marR="0" lvl="0" indent="0" algn="l" rtl="0">
              <a:lnSpc>
                <a:spcPct val="130000"/>
              </a:lnSpc>
              <a:spcBef>
                <a:spcPts val="0"/>
              </a:spcBef>
              <a:spcAft>
                <a:spcPts val="0"/>
              </a:spcAft>
              <a:buNone/>
            </a:pPr>
            <a:r>
              <a:rPr lang="ja-JP" sz="1700" b="0" i="0" u="none" strike="noStrike" cap="none">
                <a:solidFill>
                  <a:schemeClr val="dk1"/>
                </a:solidFill>
                <a:latin typeface="Meiryo"/>
                <a:ea typeface="Meiryo"/>
                <a:cs typeface="Meiryo"/>
                <a:sym typeface="Meiryo"/>
              </a:rPr>
              <a:t>末筆ながら、貴商工会の益々のご発展をお祈り申し上げます。</a:t>
            </a:r>
            <a:endParaRPr sz="1700" b="0" i="0" u="none" strike="noStrike" cap="none">
              <a:solidFill>
                <a:schemeClr val="dk1"/>
              </a:solidFill>
              <a:latin typeface="Meiryo"/>
              <a:ea typeface="Meiryo"/>
              <a:cs typeface="Meiryo"/>
              <a:sym typeface="Meiryo"/>
            </a:endParaRPr>
          </a:p>
          <a:p>
            <a:pPr marL="0" marR="0" lvl="0" indent="0" algn="r" rtl="0">
              <a:lnSpc>
                <a:spcPct val="130000"/>
              </a:lnSpc>
              <a:spcBef>
                <a:spcPts val="0"/>
              </a:spcBef>
              <a:spcAft>
                <a:spcPts val="0"/>
              </a:spcAft>
              <a:buNone/>
            </a:pPr>
            <a:r>
              <a:rPr lang="ja-JP" sz="1700" b="0" i="0" u="none" strike="noStrike" cap="none">
                <a:solidFill>
                  <a:schemeClr val="dk1"/>
                </a:solidFill>
                <a:latin typeface="Meiryo"/>
                <a:ea typeface="Meiryo"/>
                <a:cs typeface="Meiryo"/>
                <a:sym typeface="Meiryo"/>
              </a:rPr>
              <a:t>敬具</a:t>
            </a:r>
            <a:endParaRPr/>
          </a:p>
        </p:txBody>
      </p:sp>
      <p:cxnSp>
        <p:nvCxnSpPr>
          <p:cNvPr id="88" name="Google Shape;88;p2"/>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89" name="Google Shape;89;p2"/>
          <p:cNvSpPr txBox="1"/>
          <p:nvPr/>
        </p:nvSpPr>
        <p:spPr>
          <a:xfrm>
            <a:off x="82848" y="51908"/>
            <a:ext cx="9018190"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i="0" u="none" strike="noStrike" cap="none">
                <a:solidFill>
                  <a:schemeClr val="dk1"/>
                </a:solidFill>
                <a:latin typeface="Meiryo"/>
                <a:ea typeface="Meiryo"/>
                <a:cs typeface="Meiryo"/>
                <a:sym typeface="Meiryo"/>
              </a:rPr>
              <a:t>はじめに</a:t>
            </a:r>
            <a:endParaRPr sz="2400" b="1" i="0" u="none" strike="noStrike" cap="none">
              <a:solidFill>
                <a:schemeClr val="dk1"/>
              </a:solidFill>
              <a:latin typeface="Meiryo"/>
              <a:ea typeface="Meiryo"/>
              <a:cs typeface="Meiryo"/>
              <a:sym typeface="Meiry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0"/>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19</a:t>
            </a:fld>
            <a:endParaRPr/>
          </a:p>
        </p:txBody>
      </p:sp>
      <p:cxnSp>
        <p:nvCxnSpPr>
          <p:cNvPr id="364" name="Google Shape;364;p20"/>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365" name="Google Shape;365;p20"/>
          <p:cNvSpPr txBox="1"/>
          <p:nvPr/>
        </p:nvSpPr>
        <p:spPr>
          <a:xfrm>
            <a:off x="19050" y="51908"/>
            <a:ext cx="10242326"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 さいごに</a:t>
            </a:r>
            <a:endParaRPr sz="2400" b="1">
              <a:solidFill>
                <a:schemeClr val="dk1"/>
              </a:solidFill>
              <a:latin typeface="Meiryo"/>
              <a:ea typeface="Meiryo"/>
              <a:cs typeface="Meiryo"/>
              <a:sym typeface="Meiryo"/>
            </a:endParaRPr>
          </a:p>
        </p:txBody>
      </p:sp>
      <p:pic>
        <p:nvPicPr>
          <p:cNvPr id="366" name="Google Shape;366;p20"/>
          <p:cNvPicPr preferRelativeResize="0"/>
          <p:nvPr/>
        </p:nvPicPr>
        <p:blipFill rotWithShape="1">
          <a:blip r:embed="rId3">
            <a:alphaModFix/>
          </a:blip>
          <a:srcRect/>
          <a:stretch/>
        </p:blipFill>
        <p:spPr>
          <a:xfrm>
            <a:off x="6385776" y="2712636"/>
            <a:ext cx="3936855" cy="1736425"/>
          </a:xfrm>
          <a:prstGeom prst="rect">
            <a:avLst/>
          </a:prstGeom>
          <a:noFill/>
          <a:ln>
            <a:noFill/>
          </a:ln>
        </p:spPr>
      </p:pic>
      <p:sp>
        <p:nvSpPr>
          <p:cNvPr id="367" name="Google Shape;367;p20"/>
          <p:cNvSpPr txBox="1"/>
          <p:nvPr/>
        </p:nvSpPr>
        <p:spPr>
          <a:xfrm>
            <a:off x="757108" y="2538120"/>
            <a:ext cx="6887994" cy="3488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014" b="1">
                <a:solidFill>
                  <a:srgbClr val="C00000"/>
                </a:solidFill>
                <a:latin typeface="Meiryo"/>
                <a:ea typeface="Meiryo"/>
                <a:cs typeface="Meiryo"/>
                <a:sym typeface="Meiryo"/>
              </a:rPr>
              <a:t>　　取引先告知不要・包括補償！（新規取引先もカバー）</a:t>
            </a:r>
            <a:endParaRPr sz="2014" b="1">
              <a:solidFill>
                <a:srgbClr val="C00000"/>
              </a:solidFill>
              <a:latin typeface="Meiryo"/>
              <a:ea typeface="Meiryo"/>
              <a:cs typeface="Meiryo"/>
              <a:sym typeface="Meiryo"/>
            </a:endParaRPr>
          </a:p>
        </p:txBody>
      </p:sp>
      <p:sp>
        <p:nvSpPr>
          <p:cNvPr id="368" name="Google Shape;368;p20"/>
          <p:cNvSpPr txBox="1"/>
          <p:nvPr/>
        </p:nvSpPr>
        <p:spPr>
          <a:xfrm>
            <a:off x="1207254" y="2885474"/>
            <a:ext cx="8665230" cy="12193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ご契約時の</a:t>
            </a:r>
            <a:r>
              <a:rPr lang="ja-JP" sz="1800">
                <a:solidFill>
                  <a:srgbClr val="FF0000"/>
                </a:solidFill>
                <a:latin typeface="Meiryo"/>
                <a:ea typeface="Meiryo"/>
                <a:cs typeface="Meiryo"/>
                <a:sym typeface="Meiryo"/>
              </a:rPr>
              <a:t>取引先情報等の告知は不要</a:t>
            </a:r>
            <a:r>
              <a:rPr lang="ja-JP" sz="1800">
                <a:solidFill>
                  <a:schemeClr val="dk1"/>
                </a:solidFill>
                <a:latin typeface="Meiryo"/>
                <a:ea typeface="Meiryo"/>
                <a:cs typeface="Meiryo"/>
                <a:sym typeface="Meiryo"/>
              </a:rPr>
              <a:t>で、</a:t>
            </a:r>
            <a:endParaRPr sz="1800">
              <a:solidFill>
                <a:schemeClr val="dk1"/>
              </a:solidFill>
              <a:latin typeface="Meiryo"/>
              <a:ea typeface="Meiryo"/>
              <a:cs typeface="Meiryo"/>
              <a:sym typeface="Meiryo"/>
            </a:endParaRPr>
          </a:p>
          <a:p>
            <a:pPr marL="0" marR="0" lvl="0" indent="0" algn="l" rtl="0">
              <a:lnSpc>
                <a:spcPct val="100000"/>
              </a:lnSpc>
              <a:spcBef>
                <a:spcPts val="27"/>
              </a:spcBef>
              <a:spcAft>
                <a:spcPts val="0"/>
              </a:spcAft>
              <a:buNone/>
            </a:pPr>
            <a:r>
              <a:rPr lang="ja-JP" sz="1800">
                <a:solidFill>
                  <a:schemeClr val="dk1"/>
                </a:solidFill>
                <a:latin typeface="Meiryo"/>
                <a:ea typeface="Meiryo"/>
                <a:cs typeface="Meiryo"/>
                <a:sym typeface="Meiryo"/>
              </a:rPr>
              <a:t>売上高で保険料を算出します。</a:t>
            </a:r>
            <a:endParaRPr sz="1800">
              <a:solidFill>
                <a:schemeClr val="dk1"/>
              </a:solidFill>
              <a:latin typeface="Meiryo"/>
              <a:ea typeface="Meiryo"/>
              <a:cs typeface="Meiryo"/>
              <a:sym typeface="Meiryo"/>
            </a:endParaRPr>
          </a:p>
          <a:p>
            <a:pPr marL="0" marR="0" lvl="0" indent="0" algn="l" rtl="0">
              <a:lnSpc>
                <a:spcPct val="100000"/>
              </a:lnSpc>
              <a:spcBef>
                <a:spcPts val="27"/>
              </a:spcBef>
              <a:spcAft>
                <a:spcPts val="0"/>
              </a:spcAft>
              <a:buNone/>
            </a:pPr>
            <a:r>
              <a:rPr lang="ja-JP" sz="1800">
                <a:solidFill>
                  <a:schemeClr val="dk1"/>
                </a:solidFill>
                <a:latin typeface="Meiryo"/>
                <a:ea typeface="Meiryo"/>
                <a:cs typeface="Meiryo"/>
                <a:sym typeface="Meiryo"/>
              </a:rPr>
              <a:t>保険期間中に増えた</a:t>
            </a:r>
            <a:r>
              <a:rPr lang="ja-JP" sz="1800">
                <a:solidFill>
                  <a:srgbClr val="FF0000"/>
                </a:solidFill>
                <a:latin typeface="Meiryo"/>
                <a:ea typeface="Meiryo"/>
                <a:cs typeface="Meiryo"/>
                <a:sym typeface="Meiryo"/>
              </a:rPr>
              <a:t>新規取引先はもちろん、</a:t>
            </a:r>
            <a:endParaRPr sz="1800">
              <a:solidFill>
                <a:srgbClr val="FF0000"/>
              </a:solidFill>
              <a:latin typeface="Meiryo"/>
              <a:ea typeface="Meiryo"/>
              <a:cs typeface="Meiryo"/>
              <a:sym typeface="Meiryo"/>
            </a:endParaRPr>
          </a:p>
          <a:p>
            <a:pPr marL="0" marR="0" lvl="0" indent="0" algn="l" rtl="0">
              <a:lnSpc>
                <a:spcPct val="100000"/>
              </a:lnSpc>
              <a:spcBef>
                <a:spcPts val="27"/>
              </a:spcBef>
              <a:spcAft>
                <a:spcPts val="0"/>
              </a:spcAft>
              <a:buNone/>
            </a:pPr>
            <a:r>
              <a:rPr lang="ja-JP" sz="1800">
                <a:solidFill>
                  <a:srgbClr val="FF0000"/>
                </a:solidFill>
                <a:latin typeface="Meiryo"/>
                <a:ea typeface="Meiryo"/>
                <a:cs typeface="Meiryo"/>
                <a:sym typeface="Meiryo"/>
              </a:rPr>
              <a:t>全ての取引先を包括補償</a:t>
            </a:r>
            <a:r>
              <a:rPr lang="ja-JP" sz="1800">
                <a:solidFill>
                  <a:schemeClr val="dk1"/>
                </a:solidFill>
                <a:latin typeface="Meiryo"/>
                <a:ea typeface="Meiryo"/>
                <a:cs typeface="Meiryo"/>
                <a:sym typeface="Meiryo"/>
              </a:rPr>
              <a:t>します！</a:t>
            </a:r>
            <a:endParaRPr sz="1800">
              <a:solidFill>
                <a:schemeClr val="dk1"/>
              </a:solidFill>
              <a:latin typeface="Meiryo"/>
              <a:ea typeface="Meiryo"/>
              <a:cs typeface="Meiryo"/>
              <a:sym typeface="Meiryo"/>
            </a:endParaRPr>
          </a:p>
        </p:txBody>
      </p:sp>
      <p:sp>
        <p:nvSpPr>
          <p:cNvPr id="369" name="Google Shape;369;p20"/>
          <p:cNvSpPr txBox="1"/>
          <p:nvPr/>
        </p:nvSpPr>
        <p:spPr>
          <a:xfrm>
            <a:off x="757109" y="4159356"/>
            <a:ext cx="6504868" cy="3488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014" b="1">
                <a:solidFill>
                  <a:srgbClr val="C00000"/>
                </a:solidFill>
                <a:latin typeface="Meiryo"/>
                <a:ea typeface="Meiryo"/>
                <a:cs typeface="Meiryo"/>
                <a:sym typeface="Meiryo"/>
              </a:rPr>
              <a:t>　　シンプルな補償条件！</a:t>
            </a:r>
            <a:endParaRPr sz="2014" b="1">
              <a:solidFill>
                <a:srgbClr val="C00000"/>
              </a:solidFill>
              <a:latin typeface="Meiryo"/>
              <a:ea typeface="Meiryo"/>
              <a:cs typeface="Meiryo"/>
              <a:sym typeface="Meiryo"/>
            </a:endParaRPr>
          </a:p>
        </p:txBody>
      </p:sp>
      <p:sp>
        <p:nvSpPr>
          <p:cNvPr id="370" name="Google Shape;370;p20"/>
          <p:cNvSpPr txBox="1"/>
          <p:nvPr/>
        </p:nvSpPr>
        <p:spPr>
          <a:xfrm>
            <a:off x="1188368" y="4494351"/>
            <a:ext cx="8665230" cy="353943"/>
          </a:xfrm>
          <a:prstGeom prst="rect">
            <a:avLst/>
          </a:prstGeom>
          <a:noFill/>
          <a:ln>
            <a:noFill/>
          </a:ln>
        </p:spPr>
        <p:txBody>
          <a:bodyPr spcFirstLastPara="1" wrap="square" lIns="91425" tIns="45700" rIns="91425" bIns="45700" anchor="t" anchorCtr="0">
            <a:spAutoFit/>
          </a:bodyPr>
          <a:lstStyle/>
          <a:p>
            <a:pPr marL="0" marR="0" lvl="0" indent="0" algn="l" rtl="0">
              <a:lnSpc>
                <a:spcPct val="111888"/>
              </a:lnSpc>
              <a:spcBef>
                <a:spcPts val="0"/>
              </a:spcBef>
              <a:spcAft>
                <a:spcPts val="0"/>
              </a:spcAft>
              <a:buNone/>
            </a:pPr>
            <a:r>
              <a:rPr lang="ja-JP" sz="1800">
                <a:solidFill>
                  <a:schemeClr val="dk1"/>
                </a:solidFill>
                <a:latin typeface="Meiryo"/>
                <a:ea typeface="Meiryo"/>
                <a:cs typeface="Meiryo"/>
                <a:sym typeface="Meiryo"/>
              </a:rPr>
              <a:t>自己負担額と縮小てん補がないため、</a:t>
            </a:r>
            <a:r>
              <a:rPr lang="ja-JP" sz="1800">
                <a:solidFill>
                  <a:srgbClr val="FF0000"/>
                </a:solidFill>
                <a:latin typeface="Meiryo"/>
                <a:ea typeface="Meiryo"/>
                <a:cs typeface="Meiryo"/>
                <a:sym typeface="Meiryo"/>
              </a:rPr>
              <a:t>損害額を支払限度額まで１００％補償</a:t>
            </a:r>
            <a:r>
              <a:rPr lang="ja-JP" sz="1800">
                <a:solidFill>
                  <a:schemeClr val="dk1"/>
                </a:solidFill>
                <a:latin typeface="Meiryo"/>
                <a:ea typeface="Meiryo"/>
                <a:cs typeface="Meiryo"/>
                <a:sym typeface="Meiryo"/>
              </a:rPr>
              <a:t>します。</a:t>
            </a:r>
            <a:endParaRPr sz="1800">
              <a:solidFill>
                <a:schemeClr val="dk1"/>
              </a:solidFill>
              <a:latin typeface="Meiryo"/>
              <a:ea typeface="Meiryo"/>
              <a:cs typeface="Meiryo"/>
              <a:sym typeface="Meiryo"/>
            </a:endParaRPr>
          </a:p>
        </p:txBody>
      </p:sp>
      <p:sp>
        <p:nvSpPr>
          <p:cNvPr id="371" name="Google Shape;371;p20"/>
          <p:cNvSpPr txBox="1"/>
          <p:nvPr/>
        </p:nvSpPr>
        <p:spPr>
          <a:xfrm>
            <a:off x="757108" y="5078216"/>
            <a:ext cx="7992100" cy="3488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014" b="1">
                <a:solidFill>
                  <a:srgbClr val="C00000"/>
                </a:solidFill>
                <a:latin typeface="Meiryo"/>
                <a:ea typeface="Meiryo"/>
                <a:cs typeface="Meiryo"/>
                <a:sym typeface="Meiryo"/>
              </a:rPr>
              <a:t>　　倒産防止特約が事業収入の増加、会員増強につながります！</a:t>
            </a:r>
            <a:endParaRPr sz="2014" b="1">
              <a:solidFill>
                <a:srgbClr val="C00000"/>
              </a:solidFill>
              <a:latin typeface="Meiryo"/>
              <a:ea typeface="Meiryo"/>
              <a:cs typeface="Meiryo"/>
              <a:sym typeface="Meiryo"/>
            </a:endParaRPr>
          </a:p>
        </p:txBody>
      </p:sp>
      <p:sp>
        <p:nvSpPr>
          <p:cNvPr id="372" name="Google Shape;372;p20"/>
          <p:cNvSpPr txBox="1"/>
          <p:nvPr/>
        </p:nvSpPr>
        <p:spPr>
          <a:xfrm>
            <a:off x="757108" y="1457163"/>
            <a:ext cx="7493147" cy="3488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014" b="1">
                <a:solidFill>
                  <a:srgbClr val="C00000"/>
                </a:solidFill>
                <a:latin typeface="Meiryo"/>
                <a:ea typeface="Meiryo"/>
                <a:cs typeface="Meiryo"/>
                <a:sym typeface="Meiryo"/>
              </a:rPr>
              <a:t>　　取引先が倒産した場合のセーフティネットに！</a:t>
            </a:r>
            <a:endParaRPr sz="2014" b="1">
              <a:solidFill>
                <a:srgbClr val="C00000"/>
              </a:solidFill>
              <a:latin typeface="Meiryo"/>
              <a:ea typeface="Meiryo"/>
              <a:cs typeface="Meiryo"/>
              <a:sym typeface="Meiryo"/>
            </a:endParaRPr>
          </a:p>
        </p:txBody>
      </p:sp>
      <p:sp>
        <p:nvSpPr>
          <p:cNvPr id="373" name="Google Shape;373;p20"/>
          <p:cNvSpPr txBox="1"/>
          <p:nvPr/>
        </p:nvSpPr>
        <p:spPr>
          <a:xfrm>
            <a:off x="1236308" y="1757452"/>
            <a:ext cx="8764481" cy="6558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お取引先に想定外の事態があった際の</a:t>
            </a:r>
            <a:r>
              <a:rPr lang="ja-JP" sz="1800">
                <a:solidFill>
                  <a:srgbClr val="FF0000"/>
                </a:solidFill>
                <a:latin typeface="Meiryo"/>
                <a:ea typeface="Meiryo"/>
                <a:cs typeface="Meiryo"/>
                <a:sym typeface="Meiryo"/>
              </a:rPr>
              <a:t>資金繰りの心配</a:t>
            </a:r>
            <a:r>
              <a:rPr lang="ja-JP" sz="1800">
                <a:solidFill>
                  <a:schemeClr val="dk1"/>
                </a:solidFill>
                <a:latin typeface="Meiryo"/>
                <a:ea typeface="Meiryo"/>
                <a:cs typeface="Meiryo"/>
                <a:sym typeface="Meiryo"/>
              </a:rPr>
              <a:t>や</a:t>
            </a:r>
            <a:r>
              <a:rPr lang="ja-JP" sz="1800">
                <a:solidFill>
                  <a:srgbClr val="FF0000"/>
                </a:solidFill>
                <a:latin typeface="Meiryo"/>
                <a:ea typeface="Meiryo"/>
                <a:cs typeface="Meiryo"/>
                <a:sym typeface="Meiryo"/>
              </a:rPr>
              <a:t>連鎖倒産</a:t>
            </a:r>
            <a:r>
              <a:rPr lang="ja-JP" sz="1800">
                <a:solidFill>
                  <a:schemeClr val="dk1"/>
                </a:solidFill>
                <a:latin typeface="Meiryo"/>
                <a:ea typeface="Meiryo"/>
                <a:cs typeface="Meiryo"/>
                <a:sym typeface="Meiryo"/>
              </a:rPr>
              <a:t>のリスクから</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お守りします！保険金は</a:t>
            </a:r>
            <a:r>
              <a:rPr lang="ja-JP" sz="1800">
                <a:solidFill>
                  <a:srgbClr val="FF0000"/>
                </a:solidFill>
                <a:latin typeface="Meiryo"/>
                <a:ea typeface="Meiryo"/>
                <a:cs typeface="Meiryo"/>
                <a:sym typeface="Meiryo"/>
              </a:rPr>
              <a:t>返済不要</a:t>
            </a:r>
            <a:r>
              <a:rPr lang="ja-JP" sz="1800">
                <a:solidFill>
                  <a:schemeClr val="dk1"/>
                </a:solidFill>
                <a:latin typeface="Meiryo"/>
                <a:ea typeface="Meiryo"/>
                <a:cs typeface="Meiryo"/>
                <a:sym typeface="Meiryo"/>
              </a:rPr>
              <a:t>です！</a:t>
            </a:r>
            <a:endParaRPr/>
          </a:p>
        </p:txBody>
      </p:sp>
      <p:pic>
        <p:nvPicPr>
          <p:cNvPr id="374" name="Google Shape;374;p20" descr="「チェック」の画像検索結果"/>
          <p:cNvPicPr preferRelativeResize="0"/>
          <p:nvPr/>
        </p:nvPicPr>
        <p:blipFill rotWithShape="1">
          <a:blip r:embed="rId4">
            <a:alphaModFix/>
          </a:blip>
          <a:srcRect/>
          <a:stretch/>
        </p:blipFill>
        <p:spPr>
          <a:xfrm>
            <a:off x="913854" y="4141465"/>
            <a:ext cx="363337" cy="341537"/>
          </a:xfrm>
          <a:prstGeom prst="rect">
            <a:avLst/>
          </a:prstGeom>
          <a:noFill/>
          <a:ln>
            <a:noFill/>
          </a:ln>
        </p:spPr>
      </p:pic>
      <p:pic>
        <p:nvPicPr>
          <p:cNvPr id="375" name="Google Shape;375;p20" descr="「チェック」の画像検索結果"/>
          <p:cNvPicPr preferRelativeResize="0"/>
          <p:nvPr/>
        </p:nvPicPr>
        <p:blipFill rotWithShape="1">
          <a:blip r:embed="rId4">
            <a:alphaModFix/>
          </a:blip>
          <a:srcRect/>
          <a:stretch/>
        </p:blipFill>
        <p:spPr>
          <a:xfrm>
            <a:off x="913854" y="1405161"/>
            <a:ext cx="363337" cy="341537"/>
          </a:xfrm>
          <a:prstGeom prst="rect">
            <a:avLst/>
          </a:prstGeom>
          <a:noFill/>
          <a:ln>
            <a:noFill/>
          </a:ln>
        </p:spPr>
      </p:pic>
      <p:pic>
        <p:nvPicPr>
          <p:cNvPr id="376" name="Google Shape;376;p20" descr="「チェック」の画像検索結果"/>
          <p:cNvPicPr preferRelativeResize="0"/>
          <p:nvPr/>
        </p:nvPicPr>
        <p:blipFill rotWithShape="1">
          <a:blip r:embed="rId4">
            <a:alphaModFix/>
          </a:blip>
          <a:srcRect/>
          <a:stretch/>
        </p:blipFill>
        <p:spPr>
          <a:xfrm>
            <a:off x="938567" y="5077569"/>
            <a:ext cx="363337" cy="341537"/>
          </a:xfrm>
          <a:prstGeom prst="rect">
            <a:avLst/>
          </a:prstGeom>
          <a:noFill/>
          <a:ln>
            <a:noFill/>
          </a:ln>
        </p:spPr>
      </p:pic>
      <p:pic>
        <p:nvPicPr>
          <p:cNvPr id="377" name="Google Shape;377;p20" descr="「チェック」の画像検索結果"/>
          <p:cNvPicPr preferRelativeResize="0"/>
          <p:nvPr/>
        </p:nvPicPr>
        <p:blipFill rotWithShape="1">
          <a:blip r:embed="rId4">
            <a:alphaModFix/>
          </a:blip>
          <a:srcRect/>
          <a:stretch/>
        </p:blipFill>
        <p:spPr>
          <a:xfrm>
            <a:off x="913854" y="2485281"/>
            <a:ext cx="363337" cy="341537"/>
          </a:xfrm>
          <a:prstGeom prst="rect">
            <a:avLst/>
          </a:prstGeom>
          <a:noFill/>
          <a:ln>
            <a:noFill/>
          </a:ln>
        </p:spPr>
      </p:pic>
      <p:sp>
        <p:nvSpPr>
          <p:cNvPr id="378" name="Google Shape;378;p20"/>
          <p:cNvSpPr/>
          <p:nvPr/>
        </p:nvSpPr>
        <p:spPr>
          <a:xfrm>
            <a:off x="540297" y="863351"/>
            <a:ext cx="3672408"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None/>
            </a:pPr>
            <a:r>
              <a:rPr lang="ja-JP" sz="2000" b="1">
                <a:solidFill>
                  <a:schemeClr val="lt1"/>
                </a:solidFill>
                <a:latin typeface="Meiryo"/>
                <a:ea typeface="Meiryo"/>
                <a:cs typeface="Meiryo"/>
                <a:sym typeface="Meiryo"/>
              </a:rPr>
              <a:t>倒産防止特約のポイント</a:t>
            </a:r>
            <a:endParaRPr sz="2000" b="1">
              <a:solidFill>
                <a:schemeClr val="lt1"/>
              </a:solidFill>
              <a:latin typeface="Meiryo"/>
              <a:ea typeface="Meiryo"/>
              <a:cs typeface="Meiryo"/>
              <a:sym typeface="Meiryo"/>
            </a:endParaRPr>
          </a:p>
        </p:txBody>
      </p:sp>
      <p:sp>
        <p:nvSpPr>
          <p:cNvPr id="379" name="Google Shape;379;p20"/>
          <p:cNvSpPr txBox="1"/>
          <p:nvPr/>
        </p:nvSpPr>
        <p:spPr>
          <a:xfrm>
            <a:off x="1236308" y="5437972"/>
            <a:ext cx="9158642" cy="861774"/>
          </a:xfrm>
          <a:prstGeom prst="rect">
            <a:avLst/>
          </a:prstGeom>
          <a:noFill/>
          <a:ln>
            <a:noFill/>
          </a:ln>
        </p:spPr>
        <p:txBody>
          <a:bodyPr spcFirstLastPara="1" wrap="square" lIns="91425" tIns="45700" rIns="91425" bIns="45700" anchor="t" anchorCtr="0">
            <a:spAutoFit/>
          </a:bodyPr>
          <a:lstStyle/>
          <a:p>
            <a:pPr marL="0" marR="0" lvl="0" indent="0" algn="l" rtl="0">
              <a:lnSpc>
                <a:spcPct val="111888"/>
              </a:lnSpc>
              <a:spcBef>
                <a:spcPts val="0"/>
              </a:spcBef>
              <a:spcAft>
                <a:spcPts val="0"/>
              </a:spcAft>
              <a:buNone/>
            </a:pPr>
            <a:r>
              <a:rPr lang="ja-JP" sz="1800">
                <a:solidFill>
                  <a:schemeClr val="dk1"/>
                </a:solidFill>
                <a:latin typeface="Meiryo"/>
                <a:ea typeface="Meiryo"/>
                <a:cs typeface="Meiryo"/>
                <a:sym typeface="Meiryo"/>
              </a:rPr>
              <a:t>取引先倒産のリスクへの備えとして、会員事業者へ倒産防止特約をご案内いただきますようお願いいたします。制度の詳細は、損保ジャパンもしくは指定の代理店よりご案内</a:t>
            </a:r>
            <a:endParaRPr sz="1800">
              <a:solidFill>
                <a:schemeClr val="dk1"/>
              </a:solidFill>
              <a:latin typeface="Meiryo"/>
              <a:ea typeface="Meiryo"/>
              <a:cs typeface="Meiryo"/>
              <a:sym typeface="Meiryo"/>
            </a:endParaRPr>
          </a:p>
          <a:p>
            <a:pPr marL="0" marR="0" lvl="0" indent="0" algn="l" rtl="0">
              <a:lnSpc>
                <a:spcPct val="111888"/>
              </a:lnSpc>
              <a:spcBef>
                <a:spcPts val="27"/>
              </a:spcBef>
              <a:spcAft>
                <a:spcPts val="0"/>
              </a:spcAft>
              <a:buNone/>
            </a:pPr>
            <a:r>
              <a:rPr lang="ja-JP" sz="1800">
                <a:solidFill>
                  <a:schemeClr val="dk1"/>
                </a:solidFill>
                <a:latin typeface="Meiryo"/>
                <a:ea typeface="Meiryo"/>
                <a:cs typeface="Meiryo"/>
                <a:sym typeface="Meiryo"/>
              </a:rPr>
              <a:t>させていただきます。</a:t>
            </a:r>
            <a:r>
              <a:rPr lang="ja-JP" sz="1600">
                <a:solidFill>
                  <a:schemeClr val="dk1"/>
                </a:solidFill>
                <a:latin typeface="Meiryo"/>
                <a:ea typeface="Meiryo"/>
                <a:cs typeface="Meiryo"/>
                <a:sym typeface="Meiryo"/>
              </a:rPr>
              <a:t>（次ページ参照）</a:t>
            </a:r>
            <a:endParaRPr sz="1600">
              <a:solidFill>
                <a:schemeClr val="dk1"/>
              </a:solidFill>
              <a:latin typeface="Meiryo"/>
              <a:ea typeface="Meiryo"/>
              <a:cs typeface="Meiryo"/>
              <a:sym typeface="Meiryo"/>
            </a:endParaRPr>
          </a:p>
        </p:txBody>
      </p:sp>
      <p:sp>
        <p:nvSpPr>
          <p:cNvPr id="380" name="Google Shape;380;p20"/>
          <p:cNvSpPr txBox="1"/>
          <p:nvPr/>
        </p:nvSpPr>
        <p:spPr>
          <a:xfrm>
            <a:off x="938567" y="6368073"/>
            <a:ext cx="9062222" cy="1104097"/>
          </a:xfrm>
          <a:prstGeom prst="rect">
            <a:avLst/>
          </a:prstGeom>
          <a:solidFill>
            <a:srgbClr val="E7F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2197" b="1">
                <a:solidFill>
                  <a:srgbClr val="000000"/>
                </a:solidFill>
                <a:latin typeface="Meiryo"/>
                <a:ea typeface="Meiryo"/>
                <a:cs typeface="Meiryo"/>
                <a:sym typeface="Meiryo"/>
              </a:rPr>
              <a:t>　取引先が倒産し、経営に課題を抱えている会員事業者さまへの</a:t>
            </a:r>
            <a:endParaRPr sz="2197" b="1">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2197" b="1">
                <a:solidFill>
                  <a:srgbClr val="000000"/>
                </a:solidFill>
                <a:latin typeface="Meiryo"/>
                <a:ea typeface="Meiryo"/>
                <a:cs typeface="Meiryo"/>
                <a:sym typeface="Meiryo"/>
              </a:rPr>
              <a:t>　「連鎖倒産を防止するセーフティネット」として、経営相談時に</a:t>
            </a:r>
            <a:endParaRPr sz="2197" b="1">
              <a:solidFill>
                <a:srgbClr val="000000"/>
              </a:solidFill>
              <a:latin typeface="Meiryo"/>
              <a:ea typeface="Meiryo"/>
              <a:cs typeface="Meiryo"/>
              <a:sym typeface="Meiryo"/>
            </a:endParaRPr>
          </a:p>
          <a:p>
            <a:pPr marL="0" marR="0" lvl="0" indent="0" algn="l" rtl="0">
              <a:lnSpc>
                <a:spcPct val="100000"/>
              </a:lnSpc>
              <a:spcBef>
                <a:spcPts val="0"/>
              </a:spcBef>
              <a:spcAft>
                <a:spcPts val="0"/>
              </a:spcAft>
              <a:buNone/>
            </a:pPr>
            <a:r>
              <a:rPr lang="ja-JP" sz="2197" b="1">
                <a:solidFill>
                  <a:srgbClr val="000000"/>
                </a:solidFill>
                <a:latin typeface="Meiryo"/>
                <a:ea typeface="Meiryo"/>
                <a:cs typeface="Meiryo"/>
                <a:sym typeface="Meiryo"/>
              </a:rPr>
              <a:t>　ご活用いただきますようお願いいたします。</a:t>
            </a:r>
            <a:endParaRPr sz="2197" b="1">
              <a:solidFill>
                <a:srgbClr val="000000"/>
              </a:solidFill>
              <a:latin typeface="Meiryo"/>
              <a:ea typeface="Meiryo"/>
              <a:cs typeface="Meiryo"/>
              <a:sym typeface="Meiry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cxnSp>
        <p:nvCxnSpPr>
          <p:cNvPr id="386" name="Google Shape;386;p21"/>
          <p:cNvCxnSpPr/>
          <p:nvPr/>
        </p:nvCxnSpPr>
        <p:spPr>
          <a:xfrm>
            <a:off x="3"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387" name="Google Shape;387;p21"/>
          <p:cNvSpPr txBox="1"/>
          <p:nvPr/>
        </p:nvSpPr>
        <p:spPr>
          <a:xfrm>
            <a:off x="-12008" y="54215"/>
            <a:ext cx="10345392" cy="46165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ja-JP" sz="2400" b="1" dirty="0">
                <a:solidFill>
                  <a:srgbClr val="3F3F3F"/>
                </a:solidFill>
                <a:latin typeface="Meiryo"/>
                <a:ea typeface="Meiryo"/>
                <a:cs typeface="Meiryo"/>
                <a:sym typeface="Meiryo"/>
              </a:rPr>
              <a:t>（ご参考）貴商工会と連携した取組方法</a:t>
            </a:r>
            <a:endParaRPr sz="2400" b="1" dirty="0">
              <a:solidFill>
                <a:srgbClr val="3F3F3F"/>
              </a:solidFill>
              <a:latin typeface="Meiryo"/>
              <a:ea typeface="Meiryo"/>
              <a:cs typeface="Meiryo"/>
              <a:sym typeface="Meiryo"/>
            </a:endParaRPr>
          </a:p>
        </p:txBody>
      </p:sp>
      <p:sp>
        <p:nvSpPr>
          <p:cNvPr id="388" name="Google Shape;388;p21"/>
          <p:cNvSpPr/>
          <p:nvPr/>
        </p:nvSpPr>
        <p:spPr>
          <a:xfrm>
            <a:off x="540296" y="829097"/>
            <a:ext cx="10103313" cy="2265438"/>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2000" b="1">
                <a:solidFill>
                  <a:srgbClr val="0000CC"/>
                </a:solidFill>
                <a:latin typeface="Meiryo"/>
                <a:ea typeface="Meiryo"/>
                <a:cs typeface="Meiryo"/>
                <a:sym typeface="Meiryo"/>
              </a:rPr>
              <a:t> ＜取組みの流れ＞</a:t>
            </a:r>
            <a:endParaRPr sz="2000" b="1">
              <a:solidFill>
                <a:srgbClr val="0000CC"/>
              </a:solidFill>
              <a:latin typeface="Meiryo"/>
              <a:ea typeface="Meiryo"/>
              <a:cs typeface="Meiryo"/>
              <a:sym typeface="Meiryo"/>
            </a:endParaRPr>
          </a:p>
          <a:p>
            <a:pPr marL="0" marR="0" lvl="0" indent="0" algn="l" rtl="0">
              <a:lnSpc>
                <a:spcPct val="100000"/>
              </a:lnSpc>
              <a:spcBef>
                <a:spcPts val="0"/>
              </a:spcBef>
              <a:spcAft>
                <a:spcPts val="0"/>
              </a:spcAft>
              <a:buNone/>
            </a:pPr>
            <a:endParaRPr sz="800" b="1">
              <a:solidFill>
                <a:srgbClr val="0000CC"/>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①　貴商工会（経営指導員の皆さま）が会員事業者へ倒産防止特約をご案内</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②　倒産防止特約に興味をもっていただいた会員事業者の情報を</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損保ジャパン担当営業店（代理店）に連携</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③　代理店が会員事業者へビジネス総合の詳細をご案内・クロージング</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④　定期的に貴商工会へ取組状況をご報告</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　会員事業者の声をフィードバックし、取組内容の見直し等に活用する</a:t>
            </a:r>
            <a:endParaRPr sz="1800">
              <a:solidFill>
                <a:schemeClr val="dk1"/>
              </a:solidFill>
              <a:latin typeface="Meiryo"/>
              <a:ea typeface="Meiryo"/>
              <a:cs typeface="Meiryo"/>
              <a:sym typeface="Meiryo"/>
            </a:endParaRPr>
          </a:p>
        </p:txBody>
      </p:sp>
      <p:pic>
        <p:nvPicPr>
          <p:cNvPr id="389" name="Google Shape;389;p21" descr="困っている人 アイコンイラスト／無料イラストなら「イラストAC」"/>
          <p:cNvPicPr preferRelativeResize="0"/>
          <p:nvPr/>
        </p:nvPicPr>
        <p:blipFill rotWithShape="1">
          <a:blip r:embed="rId3">
            <a:alphaModFix/>
          </a:blip>
          <a:srcRect l="6150" t="2773"/>
          <a:stretch/>
        </p:blipFill>
        <p:spPr>
          <a:xfrm>
            <a:off x="1102999" y="4988846"/>
            <a:ext cx="1081868" cy="1844552"/>
          </a:xfrm>
          <a:prstGeom prst="rect">
            <a:avLst/>
          </a:prstGeom>
          <a:noFill/>
          <a:ln>
            <a:noFill/>
          </a:ln>
        </p:spPr>
      </p:pic>
      <p:grpSp>
        <p:nvGrpSpPr>
          <p:cNvPr id="390" name="Google Shape;390;p21"/>
          <p:cNvGrpSpPr/>
          <p:nvPr/>
        </p:nvGrpSpPr>
        <p:grpSpPr>
          <a:xfrm>
            <a:off x="7723622" y="5077569"/>
            <a:ext cx="3905906" cy="2012659"/>
            <a:chOff x="7214756" y="3988154"/>
            <a:chExt cx="3905906" cy="2012659"/>
          </a:xfrm>
        </p:grpSpPr>
        <p:pic>
          <p:nvPicPr>
            <p:cNvPr id="391" name="Google Shape;391;p21"/>
            <p:cNvPicPr preferRelativeResize="0"/>
            <p:nvPr/>
          </p:nvPicPr>
          <p:blipFill rotWithShape="1">
            <a:blip r:embed="rId4">
              <a:alphaModFix/>
            </a:blip>
            <a:srcRect l="4160" r="2598"/>
            <a:stretch/>
          </p:blipFill>
          <p:spPr>
            <a:xfrm>
              <a:off x="8389168" y="3988154"/>
              <a:ext cx="1557082" cy="1577484"/>
            </a:xfrm>
            <a:prstGeom prst="rect">
              <a:avLst/>
            </a:prstGeom>
            <a:noFill/>
            <a:ln>
              <a:noFill/>
            </a:ln>
          </p:spPr>
        </p:pic>
        <p:sp>
          <p:nvSpPr>
            <p:cNvPr id="392" name="Google Shape;392;p21"/>
            <p:cNvSpPr txBox="1"/>
            <p:nvPr/>
          </p:nvSpPr>
          <p:spPr>
            <a:xfrm>
              <a:off x="7214756" y="5671877"/>
              <a:ext cx="3905906" cy="328936"/>
            </a:xfrm>
            <a:prstGeom prst="rect">
              <a:avLst/>
            </a:prstGeom>
            <a:noFill/>
            <a:ln>
              <a:noFill/>
            </a:ln>
          </p:spPr>
          <p:txBody>
            <a:bodyPr spcFirstLastPara="1" wrap="square" lIns="91425" tIns="45700" rIns="91425" bIns="45700" anchor="t" anchorCtr="0">
              <a:spAutoFit/>
            </a:bodyPr>
            <a:lstStyle/>
            <a:p>
              <a:pPr marL="0" marR="0" lvl="0" indent="0" algn="ctr" rtl="0">
                <a:lnSpc>
                  <a:spcPct val="62500"/>
                </a:lnSpc>
                <a:spcBef>
                  <a:spcPts val="0"/>
                </a:spcBef>
                <a:spcAft>
                  <a:spcPts val="0"/>
                </a:spcAft>
                <a:buNone/>
              </a:pPr>
              <a:endParaRPr sz="2400">
                <a:solidFill>
                  <a:schemeClr val="dk1"/>
                </a:solidFill>
                <a:latin typeface="Meiryo"/>
                <a:ea typeface="Meiryo"/>
                <a:cs typeface="Meiryo"/>
                <a:sym typeface="Meiryo"/>
              </a:endParaRPr>
            </a:p>
          </p:txBody>
        </p:sp>
      </p:grpSp>
      <p:sp>
        <p:nvSpPr>
          <p:cNvPr id="393" name="Google Shape;393;p21"/>
          <p:cNvSpPr/>
          <p:nvPr/>
        </p:nvSpPr>
        <p:spPr>
          <a:xfrm rot="5400000" flipH="1">
            <a:off x="5328827" y="3686011"/>
            <a:ext cx="360040" cy="6480720"/>
          </a:xfrm>
          <a:prstGeom prst="down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dk1"/>
              </a:solidFill>
              <a:latin typeface="Verdana"/>
              <a:ea typeface="Verdana"/>
              <a:cs typeface="Verdana"/>
              <a:sym typeface="Verdana"/>
            </a:endParaRPr>
          </a:p>
        </p:txBody>
      </p:sp>
      <p:sp>
        <p:nvSpPr>
          <p:cNvPr id="394" name="Google Shape;394;p21"/>
          <p:cNvSpPr/>
          <p:nvPr/>
        </p:nvSpPr>
        <p:spPr>
          <a:xfrm rot="3300000" flipH="1">
            <a:off x="2775150" y="4186522"/>
            <a:ext cx="360040" cy="2303520"/>
          </a:xfrm>
          <a:prstGeom prst="down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dk1"/>
              </a:solidFill>
              <a:latin typeface="Verdana"/>
              <a:ea typeface="Verdana"/>
              <a:cs typeface="Verdana"/>
              <a:sym typeface="Verdana"/>
            </a:endParaRPr>
          </a:p>
        </p:txBody>
      </p:sp>
      <p:sp>
        <p:nvSpPr>
          <p:cNvPr id="395" name="Google Shape;395;p21"/>
          <p:cNvSpPr/>
          <p:nvPr/>
        </p:nvSpPr>
        <p:spPr>
          <a:xfrm rot="-3240000" flipH="1">
            <a:off x="7734587" y="4139288"/>
            <a:ext cx="360040" cy="2303520"/>
          </a:xfrm>
          <a:prstGeom prst="down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dk1"/>
              </a:solidFill>
              <a:latin typeface="Verdana"/>
              <a:ea typeface="Verdana"/>
              <a:cs typeface="Verdana"/>
              <a:sym typeface="Verdana"/>
            </a:endParaRPr>
          </a:p>
        </p:txBody>
      </p:sp>
      <p:sp>
        <p:nvSpPr>
          <p:cNvPr id="396" name="Google Shape;396;p21"/>
          <p:cNvSpPr/>
          <p:nvPr/>
        </p:nvSpPr>
        <p:spPr>
          <a:xfrm rot="7560000" flipH="1">
            <a:off x="7967770" y="3838572"/>
            <a:ext cx="360040" cy="2303520"/>
          </a:xfrm>
          <a:prstGeom prst="down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dk1"/>
              </a:solidFill>
              <a:latin typeface="Verdana"/>
              <a:ea typeface="Verdana"/>
              <a:cs typeface="Verdana"/>
              <a:sym typeface="Verdana"/>
            </a:endParaRPr>
          </a:p>
        </p:txBody>
      </p:sp>
      <p:sp>
        <p:nvSpPr>
          <p:cNvPr id="397" name="Google Shape;397;p21"/>
          <p:cNvSpPr txBox="1"/>
          <p:nvPr/>
        </p:nvSpPr>
        <p:spPr>
          <a:xfrm>
            <a:off x="1311361" y="4357489"/>
            <a:ext cx="2254559"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800">
                <a:solidFill>
                  <a:schemeClr val="dk1"/>
                </a:solidFill>
                <a:latin typeface="Meiryo"/>
                <a:ea typeface="Meiryo"/>
                <a:cs typeface="Meiryo"/>
                <a:sym typeface="Meiryo"/>
              </a:rPr>
              <a:t>①倒産防止特約を</a:t>
            </a:r>
            <a:endParaRPr sz="1800">
              <a:solidFill>
                <a:schemeClr val="dk1"/>
              </a:solidFill>
              <a:latin typeface="Meiryo"/>
              <a:ea typeface="Meiryo"/>
              <a:cs typeface="Meiryo"/>
              <a:sym typeface="Meiryo"/>
            </a:endParaRPr>
          </a:p>
          <a:p>
            <a:pPr marL="0" marR="0" lvl="0" indent="0" algn="ctr" rtl="0">
              <a:lnSpc>
                <a:spcPct val="100000"/>
              </a:lnSpc>
              <a:spcBef>
                <a:spcPts val="0"/>
              </a:spcBef>
              <a:spcAft>
                <a:spcPts val="0"/>
              </a:spcAft>
              <a:buNone/>
            </a:pPr>
            <a:r>
              <a:rPr lang="ja-JP" sz="1800">
                <a:solidFill>
                  <a:schemeClr val="dk1"/>
                </a:solidFill>
                <a:latin typeface="Meiryo"/>
                <a:ea typeface="Meiryo"/>
                <a:cs typeface="Meiryo"/>
                <a:sym typeface="Meiryo"/>
              </a:rPr>
              <a:t>ご案内</a:t>
            </a:r>
            <a:endParaRPr sz="1800">
              <a:solidFill>
                <a:schemeClr val="dk1"/>
              </a:solidFill>
              <a:latin typeface="Meiryo"/>
              <a:ea typeface="Meiryo"/>
              <a:cs typeface="Meiryo"/>
              <a:sym typeface="Meiryo"/>
            </a:endParaRPr>
          </a:p>
        </p:txBody>
      </p:sp>
      <p:sp>
        <p:nvSpPr>
          <p:cNvPr id="398" name="Google Shape;398;p21"/>
          <p:cNvSpPr txBox="1"/>
          <p:nvPr/>
        </p:nvSpPr>
        <p:spPr>
          <a:xfrm>
            <a:off x="8081197" y="4383156"/>
            <a:ext cx="2208400"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④取組内容を報告</a:t>
            </a:r>
            <a:endParaRPr sz="1800">
              <a:solidFill>
                <a:schemeClr val="dk1"/>
              </a:solidFill>
              <a:latin typeface="Meiryo"/>
              <a:ea typeface="Meiryo"/>
              <a:cs typeface="Meiryo"/>
              <a:sym typeface="Meiryo"/>
            </a:endParaRPr>
          </a:p>
        </p:txBody>
      </p:sp>
      <p:sp>
        <p:nvSpPr>
          <p:cNvPr id="399" name="Google Shape;399;p21"/>
          <p:cNvSpPr txBox="1"/>
          <p:nvPr/>
        </p:nvSpPr>
        <p:spPr>
          <a:xfrm>
            <a:off x="5590878" y="5160323"/>
            <a:ext cx="2044701" cy="55399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800">
                <a:solidFill>
                  <a:schemeClr val="dk1"/>
                </a:solidFill>
                <a:latin typeface="Meiryo"/>
                <a:ea typeface="Meiryo"/>
                <a:cs typeface="Meiryo"/>
                <a:sym typeface="Meiryo"/>
              </a:rPr>
              <a:t>②会員情報を連携</a:t>
            </a:r>
            <a:endParaRPr sz="1800">
              <a:solidFill>
                <a:schemeClr val="dk1"/>
              </a:solidFill>
              <a:latin typeface="Meiryo"/>
              <a:ea typeface="Meiryo"/>
              <a:cs typeface="Meiryo"/>
              <a:sym typeface="Meiryo"/>
            </a:endParaRPr>
          </a:p>
          <a:p>
            <a:pPr marL="0" marR="0" lvl="0" indent="0" algn="ctr" rtl="0">
              <a:lnSpc>
                <a:spcPct val="100000"/>
              </a:lnSpc>
              <a:spcBef>
                <a:spcPts val="0"/>
              </a:spcBef>
              <a:spcAft>
                <a:spcPts val="0"/>
              </a:spcAft>
              <a:buNone/>
            </a:pPr>
            <a:r>
              <a:rPr lang="ja-JP" sz="1200">
                <a:solidFill>
                  <a:schemeClr val="dk1"/>
                </a:solidFill>
                <a:latin typeface="Meiryo"/>
                <a:ea typeface="Meiryo"/>
                <a:cs typeface="Meiryo"/>
                <a:sym typeface="Meiryo"/>
              </a:rPr>
              <a:t>（対応依頼票等を活用）</a:t>
            </a:r>
            <a:endParaRPr sz="1200">
              <a:solidFill>
                <a:schemeClr val="dk1"/>
              </a:solidFill>
              <a:latin typeface="Meiryo"/>
              <a:ea typeface="Meiryo"/>
              <a:cs typeface="Meiryo"/>
              <a:sym typeface="Meiryo"/>
            </a:endParaRPr>
          </a:p>
        </p:txBody>
      </p:sp>
      <p:sp>
        <p:nvSpPr>
          <p:cNvPr id="400" name="Google Shape;400;p21"/>
          <p:cNvSpPr txBox="1"/>
          <p:nvPr/>
        </p:nvSpPr>
        <p:spPr>
          <a:xfrm>
            <a:off x="3548848" y="6118979"/>
            <a:ext cx="2392048"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800">
                <a:solidFill>
                  <a:schemeClr val="dk1"/>
                </a:solidFill>
                <a:latin typeface="Meiryo"/>
                <a:ea typeface="Meiryo"/>
                <a:cs typeface="Meiryo"/>
                <a:sym typeface="Meiryo"/>
              </a:rPr>
              <a:t>③制度詳細のご案内</a:t>
            </a:r>
            <a:endParaRPr sz="1800">
              <a:solidFill>
                <a:schemeClr val="dk1"/>
              </a:solidFill>
              <a:latin typeface="Meiryo"/>
              <a:ea typeface="Meiryo"/>
              <a:cs typeface="Meiryo"/>
              <a:sym typeface="Meiryo"/>
            </a:endParaRPr>
          </a:p>
          <a:p>
            <a:pPr marL="0" marR="0" lvl="0" indent="0" algn="ctr" rtl="0">
              <a:lnSpc>
                <a:spcPct val="100000"/>
              </a:lnSpc>
              <a:spcBef>
                <a:spcPts val="0"/>
              </a:spcBef>
              <a:spcAft>
                <a:spcPts val="0"/>
              </a:spcAft>
              <a:buNone/>
            </a:pPr>
            <a:r>
              <a:rPr lang="ja-JP" sz="1800">
                <a:solidFill>
                  <a:schemeClr val="dk1"/>
                </a:solidFill>
                <a:latin typeface="Meiryo"/>
                <a:ea typeface="Meiryo"/>
                <a:cs typeface="Meiryo"/>
                <a:sym typeface="Meiryo"/>
              </a:rPr>
              <a:t>契約手続き</a:t>
            </a:r>
            <a:endParaRPr sz="1800">
              <a:solidFill>
                <a:schemeClr val="dk1"/>
              </a:solidFill>
              <a:latin typeface="Meiryo"/>
              <a:ea typeface="Meiryo"/>
              <a:cs typeface="Meiryo"/>
              <a:sym typeface="Meiryo"/>
            </a:endParaRPr>
          </a:p>
        </p:txBody>
      </p:sp>
      <p:pic>
        <p:nvPicPr>
          <p:cNvPr id="401" name="Google Shape;401;p21"/>
          <p:cNvPicPr preferRelativeResize="0"/>
          <p:nvPr/>
        </p:nvPicPr>
        <p:blipFill rotWithShape="1">
          <a:blip r:embed="rId5">
            <a:alphaModFix/>
          </a:blip>
          <a:srcRect/>
          <a:stretch/>
        </p:blipFill>
        <p:spPr>
          <a:xfrm>
            <a:off x="6174078" y="6171762"/>
            <a:ext cx="1134970" cy="949668"/>
          </a:xfrm>
          <a:prstGeom prst="rect">
            <a:avLst/>
          </a:prstGeom>
          <a:noFill/>
          <a:ln>
            <a:noFill/>
          </a:ln>
        </p:spPr>
      </p:pic>
      <p:sp>
        <p:nvSpPr>
          <p:cNvPr id="402" name="Google Shape;402;p21"/>
          <p:cNvSpPr/>
          <p:nvPr/>
        </p:nvSpPr>
        <p:spPr>
          <a:xfrm>
            <a:off x="756321" y="6689382"/>
            <a:ext cx="1440159" cy="390932"/>
          </a:xfrm>
          <a:prstGeom prst="rect">
            <a:avLst/>
          </a:prstGeom>
          <a:gradFill>
            <a:gsLst>
              <a:gs pos="0">
                <a:srgbClr val="FFED74"/>
              </a:gs>
              <a:gs pos="35000">
                <a:srgbClr val="FFF09F"/>
              </a:gs>
              <a:gs pos="100000">
                <a:srgbClr val="FFF9D6"/>
              </a:gs>
            </a:gsLst>
            <a:lin ang="16200000" scaled="0"/>
          </a:gradFill>
          <a:ln w="9525" cap="flat" cmpd="sng">
            <a:solidFill>
              <a:srgbClr val="FFBE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83333"/>
              </a:lnSpc>
              <a:spcBef>
                <a:spcPts val="0"/>
              </a:spcBef>
              <a:spcAft>
                <a:spcPts val="0"/>
              </a:spcAft>
              <a:buNone/>
            </a:pPr>
            <a:r>
              <a:rPr lang="ja-JP" sz="1800">
                <a:solidFill>
                  <a:schemeClr val="dk1"/>
                </a:solidFill>
                <a:latin typeface="Verdana"/>
                <a:ea typeface="Verdana"/>
                <a:cs typeface="Verdana"/>
                <a:sym typeface="Verdana"/>
              </a:rPr>
              <a:t>会員事業者</a:t>
            </a:r>
            <a:endParaRPr sz="1800">
              <a:solidFill>
                <a:schemeClr val="dk1"/>
              </a:solidFill>
              <a:latin typeface="Verdana"/>
              <a:ea typeface="Verdana"/>
              <a:cs typeface="Verdana"/>
              <a:sym typeface="Verdana"/>
            </a:endParaRPr>
          </a:p>
        </p:txBody>
      </p:sp>
      <p:sp>
        <p:nvSpPr>
          <p:cNvPr id="403" name="Google Shape;403;p21"/>
          <p:cNvSpPr/>
          <p:nvPr/>
        </p:nvSpPr>
        <p:spPr>
          <a:xfrm>
            <a:off x="4462556" y="4243898"/>
            <a:ext cx="1817358" cy="439421"/>
          </a:xfrm>
          <a:prstGeom prst="rect">
            <a:avLst/>
          </a:prstGeom>
          <a:gradFill>
            <a:gsLst>
              <a:gs pos="0">
                <a:srgbClr val="BBF7A3"/>
              </a:gs>
              <a:gs pos="35000">
                <a:srgbClr val="CDF8BE"/>
              </a:gs>
              <a:gs pos="100000">
                <a:srgbClr val="ECFDE5"/>
              </a:gs>
            </a:gsLst>
            <a:lin ang="16200000" scaled="0"/>
          </a:gradFill>
          <a:ln w="9525" cap="flat" cmpd="sng">
            <a:solidFill>
              <a:srgbClr val="6CAB4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75000"/>
              </a:lnSpc>
              <a:spcBef>
                <a:spcPts val="0"/>
              </a:spcBef>
              <a:spcAft>
                <a:spcPts val="0"/>
              </a:spcAft>
              <a:buNone/>
            </a:pPr>
            <a:r>
              <a:rPr lang="ja-JP" sz="2000">
                <a:solidFill>
                  <a:schemeClr val="dk1"/>
                </a:solidFill>
                <a:latin typeface="Verdana"/>
                <a:ea typeface="Verdana"/>
                <a:cs typeface="Verdana"/>
                <a:sym typeface="Verdana"/>
              </a:rPr>
              <a:t>貴商工会</a:t>
            </a:r>
            <a:endParaRPr sz="2000">
              <a:solidFill>
                <a:schemeClr val="dk1"/>
              </a:solidFill>
              <a:latin typeface="Verdana"/>
              <a:ea typeface="Verdana"/>
              <a:cs typeface="Verdana"/>
              <a:sym typeface="Verdana"/>
            </a:endParaRPr>
          </a:p>
        </p:txBody>
      </p:sp>
      <p:sp>
        <p:nvSpPr>
          <p:cNvPr id="404" name="Google Shape;404;p21"/>
          <p:cNvSpPr/>
          <p:nvPr/>
        </p:nvSpPr>
        <p:spPr>
          <a:xfrm>
            <a:off x="8890057" y="6705234"/>
            <a:ext cx="1723382" cy="375080"/>
          </a:xfrm>
          <a:prstGeom prst="rect">
            <a:avLst/>
          </a:prstGeom>
          <a:gradFill>
            <a:gsLst>
              <a:gs pos="0">
                <a:srgbClr val="9BCDFF"/>
              </a:gs>
              <a:gs pos="35000">
                <a:srgbClr val="B8DCFF"/>
              </a:gs>
              <a:gs pos="100000">
                <a:srgbClr val="E2F0FF"/>
              </a:gs>
            </a:gsLst>
            <a:lin ang="16200000" scaled="0"/>
          </a:gradFill>
          <a:ln w="9525" cap="flat" cmpd="sng">
            <a:solidFill>
              <a:srgbClr val="5597D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83333"/>
              </a:lnSpc>
              <a:spcBef>
                <a:spcPts val="0"/>
              </a:spcBef>
              <a:spcAft>
                <a:spcPts val="0"/>
              </a:spcAft>
              <a:buNone/>
            </a:pPr>
            <a:r>
              <a:rPr lang="ja-JP" sz="1800">
                <a:solidFill>
                  <a:schemeClr val="dk1"/>
                </a:solidFill>
                <a:latin typeface="Verdana"/>
                <a:ea typeface="Verdana"/>
                <a:cs typeface="Verdana"/>
                <a:sym typeface="Verdana"/>
              </a:rPr>
              <a:t>代理店</a:t>
            </a:r>
            <a:endParaRPr sz="1800">
              <a:solidFill>
                <a:schemeClr val="dk1"/>
              </a:solidFill>
              <a:latin typeface="Verdana"/>
              <a:ea typeface="Verdana"/>
              <a:cs typeface="Verdana"/>
              <a:sym typeface="Verdana"/>
            </a:endParaRPr>
          </a:p>
        </p:txBody>
      </p:sp>
      <p:pic>
        <p:nvPicPr>
          <p:cNvPr id="405" name="Google Shape;405;p21"/>
          <p:cNvPicPr preferRelativeResize="0"/>
          <p:nvPr/>
        </p:nvPicPr>
        <p:blipFill rotWithShape="1">
          <a:blip r:embed="rId6">
            <a:alphaModFix/>
          </a:blip>
          <a:srcRect/>
          <a:stretch/>
        </p:blipFill>
        <p:spPr>
          <a:xfrm>
            <a:off x="4716760" y="3205361"/>
            <a:ext cx="1308951" cy="980450"/>
          </a:xfrm>
          <a:prstGeom prst="rect">
            <a:avLst/>
          </a:prstGeom>
          <a:noFill/>
          <a:ln>
            <a:noFill/>
          </a:ln>
        </p:spPr>
      </p:pic>
      <p:sp>
        <p:nvSpPr>
          <p:cNvPr id="406" name="Google Shape;406;p21"/>
          <p:cNvSpPr txBox="1"/>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marR="0" lvl="0" indent="0" algn="r" rtl="0">
              <a:lnSpc>
                <a:spcPct val="125000"/>
              </a:lnSpc>
              <a:spcBef>
                <a:spcPts val="0"/>
              </a:spcBef>
              <a:spcAft>
                <a:spcPts val="0"/>
              </a:spcAft>
              <a:buNone/>
            </a:pPr>
            <a:r>
              <a:rPr lang="ja-JP" sz="1200">
                <a:solidFill>
                  <a:srgbClr val="888888"/>
                </a:solidFill>
                <a:latin typeface="Verdana"/>
                <a:ea typeface="Verdana"/>
                <a:cs typeface="Verdana"/>
                <a:sym typeface="Verdana"/>
              </a:rPr>
              <a:t>20</a:t>
            </a:r>
            <a:endParaRPr sz="1200">
              <a:solidFill>
                <a:srgbClr val="888888"/>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par>
                                <p:cTn id="8" presetID="10" presetClass="entr" presetSubtype="0" fill="hold" nodeType="withEffect">
                                  <p:stCondLst>
                                    <p:cond delay="0"/>
                                  </p:stCondLst>
                                  <p:childTnLst>
                                    <p:set>
                                      <p:cBhvr>
                                        <p:cTn id="9" dur="1" fill="hold">
                                          <p:stCondLst>
                                            <p:cond delay="0"/>
                                          </p:stCondLst>
                                        </p:cTn>
                                        <p:tgtEl>
                                          <p:spTgt spid="389"/>
                                        </p:tgtEl>
                                        <p:attrNameLst>
                                          <p:attrName>style.visibility</p:attrName>
                                        </p:attrNameLst>
                                      </p:cBhvr>
                                      <p:to>
                                        <p:strVal val="visible"/>
                                      </p:to>
                                    </p:set>
                                    <p:animEffect transition="in" filter="fade">
                                      <p:cBhvr>
                                        <p:cTn id="10" dur="500"/>
                                        <p:tgtEl>
                                          <p:spTgt spid="389"/>
                                        </p:tgtEl>
                                      </p:cBhvr>
                                    </p:animEffect>
                                  </p:childTnLst>
                                </p:cTn>
                              </p:par>
                              <p:par>
                                <p:cTn id="11" presetID="10" presetClass="entr" presetSubtype="0" fill="hold" nodeType="withEffect">
                                  <p:stCondLst>
                                    <p:cond delay="0"/>
                                  </p:stCondLst>
                                  <p:childTnLst>
                                    <p:set>
                                      <p:cBhvr>
                                        <p:cTn id="12" dur="1" fill="hold">
                                          <p:stCondLst>
                                            <p:cond delay="0"/>
                                          </p:stCondLst>
                                        </p:cTn>
                                        <p:tgtEl>
                                          <p:spTgt spid="401"/>
                                        </p:tgtEl>
                                        <p:attrNameLst>
                                          <p:attrName>style.visibility</p:attrName>
                                        </p:attrNameLst>
                                      </p:cBhvr>
                                      <p:to>
                                        <p:strVal val="visible"/>
                                      </p:to>
                                    </p:set>
                                    <p:animEffect transition="in" filter="fade">
                                      <p:cBhvr>
                                        <p:cTn id="13"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2"/>
          <p:cNvPicPr preferRelativeResize="0"/>
          <p:nvPr/>
        </p:nvPicPr>
        <p:blipFill rotWithShape="1">
          <a:blip r:embed="rId3">
            <a:alphaModFix/>
          </a:blip>
          <a:srcRect/>
          <a:stretch/>
        </p:blipFill>
        <p:spPr>
          <a:xfrm>
            <a:off x="3779698" y="3314701"/>
            <a:ext cx="3590315" cy="9326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2</a:t>
            </a:fld>
            <a:endParaRPr/>
          </a:p>
        </p:txBody>
      </p:sp>
      <p:cxnSp>
        <p:nvCxnSpPr>
          <p:cNvPr id="96" name="Google Shape;96;p3"/>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97" name="Google Shape;97;p3"/>
          <p:cNvSpPr txBox="1"/>
          <p:nvPr/>
        </p:nvSpPr>
        <p:spPr>
          <a:xfrm>
            <a:off x="82848" y="51908"/>
            <a:ext cx="9018190"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i="0" u="none" strike="noStrike" cap="none">
                <a:solidFill>
                  <a:schemeClr val="dk1"/>
                </a:solidFill>
                <a:latin typeface="Meiryo"/>
                <a:ea typeface="Meiryo"/>
                <a:cs typeface="Meiryo"/>
                <a:sym typeface="Meiryo"/>
              </a:rPr>
              <a:t>目次</a:t>
            </a:r>
            <a:endParaRPr sz="2400" b="1" i="0" u="none" strike="noStrike" cap="none">
              <a:solidFill>
                <a:schemeClr val="dk1"/>
              </a:solidFill>
              <a:latin typeface="Meiryo"/>
              <a:ea typeface="Meiryo"/>
              <a:cs typeface="Meiryo"/>
              <a:sym typeface="Meiryo"/>
            </a:endParaRPr>
          </a:p>
        </p:txBody>
      </p:sp>
      <p:sp>
        <p:nvSpPr>
          <p:cNvPr id="98" name="Google Shape;98;p3"/>
          <p:cNvSpPr txBox="1"/>
          <p:nvPr/>
        </p:nvSpPr>
        <p:spPr>
          <a:xfrm>
            <a:off x="540296" y="1549177"/>
            <a:ext cx="7230225" cy="528699"/>
          </a:xfrm>
          <a:prstGeom prst="rect">
            <a:avLst/>
          </a:prstGeom>
          <a:noFill/>
          <a:ln>
            <a:noFill/>
          </a:ln>
        </p:spPr>
        <p:txBody>
          <a:bodyPr spcFirstLastPara="1" wrap="square" lIns="91425" tIns="45700" rIns="91425" bIns="45700" anchor="ctr" anchorCtr="0">
            <a:noAutofit/>
          </a:bodyPr>
          <a:lstStyle/>
          <a:p>
            <a:pPr marL="373063" marR="0" lvl="0" indent="-373063" algn="l" rtl="0">
              <a:lnSpc>
                <a:spcPct val="100000"/>
              </a:lnSpc>
              <a:spcBef>
                <a:spcPts val="0"/>
              </a:spcBef>
              <a:spcAft>
                <a:spcPts val="0"/>
              </a:spcAft>
              <a:buNone/>
            </a:pPr>
            <a:r>
              <a:rPr lang="ja-JP" sz="2400" b="1" i="0" u="none" strike="noStrike" cap="none">
                <a:solidFill>
                  <a:schemeClr val="dk1"/>
                </a:solidFill>
                <a:latin typeface="Meiryo"/>
                <a:ea typeface="Meiryo"/>
                <a:cs typeface="Meiryo"/>
                <a:sym typeface="Meiryo"/>
              </a:rPr>
              <a:t>１．主な全国商工会連合会の団体保険制度</a:t>
            </a:r>
            <a:endParaRPr/>
          </a:p>
        </p:txBody>
      </p:sp>
      <p:sp>
        <p:nvSpPr>
          <p:cNvPr id="99" name="Google Shape;99;p3"/>
          <p:cNvSpPr txBox="1"/>
          <p:nvPr/>
        </p:nvSpPr>
        <p:spPr>
          <a:xfrm>
            <a:off x="540296" y="3100090"/>
            <a:ext cx="9937104" cy="969367"/>
          </a:xfrm>
          <a:prstGeom prst="rect">
            <a:avLst/>
          </a:prstGeom>
          <a:noFill/>
          <a:ln>
            <a:noFill/>
          </a:ln>
        </p:spPr>
        <p:txBody>
          <a:bodyPr spcFirstLastPara="1" wrap="square" lIns="91425" tIns="45700" rIns="91425" bIns="45700" anchor="ctr" anchorCtr="0">
            <a:noAutofit/>
          </a:bodyPr>
          <a:lstStyle/>
          <a:p>
            <a:pPr marL="373063" marR="0" lvl="0" indent="-373063" algn="l" rtl="0">
              <a:lnSpc>
                <a:spcPct val="100000"/>
              </a:lnSpc>
              <a:spcBef>
                <a:spcPts val="0"/>
              </a:spcBef>
              <a:spcAft>
                <a:spcPts val="0"/>
              </a:spcAft>
              <a:buNone/>
            </a:pPr>
            <a:r>
              <a:rPr lang="ja-JP" sz="2400" b="1" i="0" u="none" strike="noStrike" cap="none">
                <a:solidFill>
                  <a:schemeClr val="dk1"/>
                </a:solidFill>
                <a:latin typeface="Meiryo"/>
                <a:ea typeface="Meiryo"/>
                <a:cs typeface="Meiryo"/>
                <a:sym typeface="Meiryo"/>
              </a:rPr>
              <a:t>２．ビジネス総合保険制度の改定</a:t>
            </a:r>
            <a:endParaRPr sz="2400" b="1" i="0" u="none" strike="noStrike" cap="none">
              <a:solidFill>
                <a:schemeClr val="dk1"/>
              </a:solidFill>
              <a:latin typeface="Meiryo"/>
              <a:ea typeface="Meiryo"/>
              <a:cs typeface="Meiryo"/>
              <a:sym typeface="Meiryo"/>
            </a:endParaRPr>
          </a:p>
          <a:p>
            <a:pPr marL="373063" marR="0" lvl="0" indent="-373063" algn="l" rtl="0">
              <a:lnSpc>
                <a:spcPct val="100000"/>
              </a:lnSpc>
              <a:spcBef>
                <a:spcPts val="480"/>
              </a:spcBef>
              <a:spcAft>
                <a:spcPts val="0"/>
              </a:spcAft>
              <a:buNone/>
            </a:pPr>
            <a:r>
              <a:rPr lang="ja-JP" sz="2400" b="1" i="0" u="none" strike="noStrike" cap="none">
                <a:solidFill>
                  <a:schemeClr val="dk1"/>
                </a:solidFill>
                <a:latin typeface="Meiryo"/>
                <a:ea typeface="Meiryo"/>
                <a:cs typeface="Meiryo"/>
                <a:sym typeface="Meiryo"/>
              </a:rPr>
              <a:t>　　　　倒産防止特約（取引先倒産・入金遅延補償特約）のご案内</a:t>
            </a:r>
            <a:endParaRPr sz="2400" b="1" i="0" u="none" strike="noStrike" cap="none">
              <a:solidFill>
                <a:schemeClr val="dk1"/>
              </a:solidFill>
              <a:latin typeface="Meiryo"/>
              <a:ea typeface="Meiryo"/>
              <a:cs typeface="Meiryo"/>
              <a:sym typeface="Meiryo"/>
            </a:endParaRPr>
          </a:p>
        </p:txBody>
      </p:sp>
      <p:sp>
        <p:nvSpPr>
          <p:cNvPr id="100" name="Google Shape;100;p3"/>
          <p:cNvSpPr txBox="1"/>
          <p:nvPr/>
        </p:nvSpPr>
        <p:spPr>
          <a:xfrm>
            <a:off x="540296" y="4861545"/>
            <a:ext cx="8208912" cy="537319"/>
          </a:xfrm>
          <a:prstGeom prst="rect">
            <a:avLst/>
          </a:prstGeom>
          <a:noFill/>
          <a:ln>
            <a:noFill/>
          </a:ln>
        </p:spPr>
        <p:txBody>
          <a:bodyPr spcFirstLastPara="1" wrap="square" lIns="91425" tIns="45700" rIns="91425" bIns="45700" anchor="ctr" anchorCtr="0">
            <a:noAutofit/>
          </a:bodyPr>
          <a:lstStyle/>
          <a:p>
            <a:pPr marL="373063" marR="0" lvl="0" indent="-373063" algn="l" rtl="0">
              <a:lnSpc>
                <a:spcPct val="100000"/>
              </a:lnSpc>
              <a:spcBef>
                <a:spcPts val="0"/>
              </a:spcBef>
              <a:spcAft>
                <a:spcPts val="0"/>
              </a:spcAft>
              <a:buNone/>
            </a:pPr>
            <a:r>
              <a:rPr lang="ja-JP" sz="2400" b="1" i="0" u="none" strike="noStrike" cap="none">
                <a:solidFill>
                  <a:schemeClr val="dk1"/>
                </a:solidFill>
                <a:latin typeface="Meiryo"/>
                <a:ea typeface="Meiryo"/>
                <a:cs typeface="Meiryo"/>
                <a:sym typeface="Meiryo"/>
              </a:rPr>
              <a:t>３．倒産防止特約の提案先・販売ツール</a:t>
            </a:r>
            <a:endParaRPr sz="2400" b="1" i="0" u="none" strike="noStrike" cap="none">
              <a:solidFill>
                <a:schemeClr val="dk1"/>
              </a:solidFill>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3</a:t>
            </a:fld>
            <a:endParaRPr/>
          </a:p>
        </p:txBody>
      </p:sp>
      <p:sp>
        <p:nvSpPr>
          <p:cNvPr id="107" name="Google Shape;107;p4"/>
          <p:cNvSpPr txBox="1"/>
          <p:nvPr/>
        </p:nvSpPr>
        <p:spPr>
          <a:xfrm>
            <a:off x="2821817" y="3285989"/>
            <a:ext cx="7230225" cy="528699"/>
          </a:xfrm>
          <a:prstGeom prst="rect">
            <a:avLst/>
          </a:prstGeom>
          <a:noFill/>
          <a:ln>
            <a:noFill/>
          </a:ln>
        </p:spPr>
        <p:txBody>
          <a:bodyPr spcFirstLastPara="1" wrap="square" lIns="91425" tIns="45700" rIns="91425" bIns="45700" anchor="ctr" anchorCtr="0">
            <a:noAutofit/>
          </a:bodyPr>
          <a:lstStyle/>
          <a:p>
            <a:pPr marL="373063" marR="0" lvl="0" indent="-373063" algn="l" rtl="0">
              <a:lnSpc>
                <a:spcPct val="100000"/>
              </a:lnSpc>
              <a:spcBef>
                <a:spcPts val="0"/>
              </a:spcBef>
              <a:spcAft>
                <a:spcPts val="0"/>
              </a:spcAft>
              <a:buNone/>
            </a:pPr>
            <a:r>
              <a:rPr lang="ja-JP" sz="2400" b="1" i="0" u="none" strike="noStrike" cap="none">
                <a:solidFill>
                  <a:schemeClr val="dk1"/>
                </a:solidFill>
                <a:latin typeface="Meiryo"/>
                <a:ea typeface="Meiryo"/>
                <a:cs typeface="Meiryo"/>
                <a:sym typeface="Meiryo"/>
              </a:rPr>
              <a:t>１．主な全国商工会連合会の団体保険制度</a:t>
            </a:r>
            <a:endParaRPr/>
          </a:p>
        </p:txBody>
      </p:sp>
      <p:cxnSp>
        <p:nvCxnSpPr>
          <p:cNvPr id="108" name="Google Shape;108;p4"/>
          <p:cNvCxnSpPr/>
          <p:nvPr/>
        </p:nvCxnSpPr>
        <p:spPr>
          <a:xfrm>
            <a:off x="900336" y="3814688"/>
            <a:ext cx="9151705" cy="0"/>
          </a:xfrm>
          <a:prstGeom prst="straightConnector1">
            <a:avLst/>
          </a:prstGeom>
          <a:noFill/>
          <a:ln w="63500" cap="flat" cmpd="sng">
            <a:solidFill>
              <a:srgbClr val="A50021"/>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4</a:t>
            </a:fld>
            <a:endParaRPr/>
          </a:p>
        </p:txBody>
      </p:sp>
      <p:cxnSp>
        <p:nvCxnSpPr>
          <p:cNvPr id="115" name="Google Shape;115;p5"/>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116" name="Google Shape;116;p5"/>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i="0" u="none" strike="noStrike" cap="none">
                <a:solidFill>
                  <a:schemeClr val="dk1"/>
                </a:solidFill>
                <a:latin typeface="Meiryo"/>
                <a:ea typeface="Meiryo"/>
                <a:cs typeface="Meiryo"/>
                <a:sym typeface="Meiryo"/>
              </a:rPr>
              <a:t> 主な商工会保険制度</a:t>
            </a:r>
            <a:endParaRPr sz="2400" b="1" i="0" u="none" strike="noStrike" cap="none">
              <a:solidFill>
                <a:schemeClr val="dk1"/>
              </a:solidFill>
              <a:latin typeface="Meiryo"/>
              <a:ea typeface="Meiryo"/>
              <a:cs typeface="Meiryo"/>
              <a:sym typeface="Meiryo"/>
            </a:endParaRPr>
          </a:p>
        </p:txBody>
      </p:sp>
      <p:sp>
        <p:nvSpPr>
          <p:cNvPr id="117" name="Google Shape;117;p5"/>
          <p:cNvSpPr/>
          <p:nvPr/>
        </p:nvSpPr>
        <p:spPr>
          <a:xfrm>
            <a:off x="7264626" y="1074008"/>
            <a:ext cx="3578502" cy="4939665"/>
          </a:xfrm>
          <a:prstGeom prst="rect">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b="0" i="0" u="none" strike="noStrike" cap="none">
              <a:solidFill>
                <a:schemeClr val="lt1"/>
              </a:solidFill>
              <a:latin typeface="Verdana"/>
              <a:ea typeface="Verdana"/>
              <a:cs typeface="Verdana"/>
              <a:sym typeface="Verdana"/>
            </a:endParaRPr>
          </a:p>
        </p:txBody>
      </p:sp>
      <p:sp>
        <p:nvSpPr>
          <p:cNvPr id="118" name="Google Shape;118;p5"/>
          <p:cNvSpPr/>
          <p:nvPr/>
        </p:nvSpPr>
        <p:spPr>
          <a:xfrm>
            <a:off x="7330363" y="4755776"/>
            <a:ext cx="3467045" cy="526277"/>
          </a:xfrm>
          <a:prstGeom prst="roundRect">
            <a:avLst>
              <a:gd name="adj" fmla="val 16667"/>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25000"/>
              </a:lnSpc>
              <a:spcBef>
                <a:spcPts val="0"/>
              </a:spcBef>
              <a:spcAft>
                <a:spcPts val="0"/>
              </a:spcAft>
              <a:buNone/>
            </a:pPr>
            <a:r>
              <a:rPr lang="ja-JP" sz="1200" b="1" i="0" u="none" strike="noStrike" cap="none">
                <a:solidFill>
                  <a:schemeClr val="lt1"/>
                </a:solidFill>
                <a:latin typeface="Meiryo"/>
                <a:ea typeface="Meiryo"/>
                <a:cs typeface="Meiryo"/>
                <a:sym typeface="Meiryo"/>
              </a:rPr>
              <a:t>病気やけがによる所得減のリスク・</a:t>
            </a:r>
            <a:endParaRPr sz="1200" b="1" i="0" u="none" strike="noStrike" cap="none">
              <a:solidFill>
                <a:schemeClr val="lt1"/>
              </a:solidFill>
              <a:latin typeface="Meiryo"/>
              <a:ea typeface="Meiryo"/>
              <a:cs typeface="Meiryo"/>
              <a:sym typeface="Meiryo"/>
            </a:endParaRPr>
          </a:p>
          <a:p>
            <a:pPr marL="0" marR="0" lvl="0" indent="0" algn="ctr" rtl="0">
              <a:lnSpc>
                <a:spcPct val="125000"/>
              </a:lnSpc>
              <a:spcBef>
                <a:spcPts val="0"/>
              </a:spcBef>
              <a:spcAft>
                <a:spcPts val="0"/>
              </a:spcAft>
              <a:buNone/>
            </a:pPr>
            <a:r>
              <a:rPr lang="ja-JP" sz="1200" b="1" i="0" u="none" strike="noStrike" cap="none">
                <a:solidFill>
                  <a:schemeClr val="lt1"/>
                </a:solidFill>
                <a:latin typeface="Meiryo"/>
                <a:ea typeface="Meiryo"/>
                <a:cs typeface="Meiryo"/>
                <a:sym typeface="Meiryo"/>
              </a:rPr>
              <a:t>介護による就業不能のリスク（個人加入）</a:t>
            </a:r>
            <a:endParaRPr/>
          </a:p>
        </p:txBody>
      </p:sp>
      <p:sp>
        <p:nvSpPr>
          <p:cNvPr id="119" name="Google Shape;119;p5"/>
          <p:cNvSpPr/>
          <p:nvPr/>
        </p:nvSpPr>
        <p:spPr>
          <a:xfrm>
            <a:off x="7264626" y="751921"/>
            <a:ext cx="3578502" cy="4639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93750"/>
              </a:lnSpc>
              <a:spcBef>
                <a:spcPts val="0"/>
              </a:spcBef>
              <a:spcAft>
                <a:spcPts val="0"/>
              </a:spcAft>
              <a:buNone/>
            </a:pPr>
            <a:r>
              <a:rPr lang="ja-JP" sz="1600" b="1" i="0" u="none" strike="noStrike" cap="none">
                <a:solidFill>
                  <a:schemeClr val="lt1"/>
                </a:solidFill>
                <a:latin typeface="Meiryo"/>
                <a:ea typeface="Meiryo"/>
                <a:cs typeface="Meiryo"/>
                <a:sym typeface="Meiryo"/>
              </a:rPr>
              <a:t>３．休業補償・長期休業補償制度</a:t>
            </a:r>
            <a:endParaRPr sz="1600" b="1">
              <a:solidFill>
                <a:schemeClr val="lt1"/>
              </a:solidFill>
              <a:latin typeface="Meiryo"/>
              <a:ea typeface="Meiryo"/>
              <a:cs typeface="Meiryo"/>
              <a:sym typeface="Meiryo"/>
            </a:endParaRPr>
          </a:p>
        </p:txBody>
      </p:sp>
      <p:sp>
        <p:nvSpPr>
          <p:cNvPr id="120" name="Google Shape;120;p5"/>
          <p:cNvSpPr/>
          <p:nvPr/>
        </p:nvSpPr>
        <p:spPr>
          <a:xfrm>
            <a:off x="3737314" y="1074008"/>
            <a:ext cx="3242684" cy="4939665"/>
          </a:xfrm>
          <a:prstGeom prst="rect">
            <a:avLst/>
          </a:prstGeom>
          <a:solidFill>
            <a:srgbClr val="E1EF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lt1"/>
              </a:solidFill>
              <a:latin typeface="Verdana"/>
              <a:ea typeface="Verdana"/>
              <a:cs typeface="Verdana"/>
              <a:sym typeface="Verdana"/>
            </a:endParaRPr>
          </a:p>
        </p:txBody>
      </p:sp>
      <p:sp>
        <p:nvSpPr>
          <p:cNvPr id="121" name="Google Shape;121;p5"/>
          <p:cNvSpPr/>
          <p:nvPr/>
        </p:nvSpPr>
        <p:spPr>
          <a:xfrm>
            <a:off x="3737314" y="751921"/>
            <a:ext cx="3242684" cy="463932"/>
          </a:xfrm>
          <a:prstGeom prst="rect">
            <a:avLst/>
          </a:prstGeom>
          <a:solidFill>
            <a:srgbClr val="5481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500" b="1">
                <a:solidFill>
                  <a:schemeClr val="lt1"/>
                </a:solidFill>
                <a:latin typeface="Meiryo"/>
                <a:ea typeface="Meiryo"/>
                <a:cs typeface="Meiryo"/>
                <a:sym typeface="Meiryo"/>
              </a:rPr>
              <a:t>２．ビジネス総合保険</a:t>
            </a:r>
            <a:endParaRPr sz="1500" b="1">
              <a:solidFill>
                <a:schemeClr val="lt1"/>
              </a:solidFill>
              <a:latin typeface="Meiryo"/>
              <a:ea typeface="Meiryo"/>
              <a:cs typeface="Meiryo"/>
              <a:sym typeface="Meiryo"/>
            </a:endParaRPr>
          </a:p>
        </p:txBody>
      </p:sp>
      <p:sp>
        <p:nvSpPr>
          <p:cNvPr id="122" name="Google Shape;122;p5"/>
          <p:cNvSpPr/>
          <p:nvPr/>
        </p:nvSpPr>
        <p:spPr>
          <a:xfrm>
            <a:off x="7330363" y="5372465"/>
            <a:ext cx="3467045" cy="373991"/>
          </a:xfrm>
          <a:prstGeom prst="roundRect">
            <a:avLst>
              <a:gd name="adj" fmla="val 16667"/>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25000"/>
              </a:lnSpc>
              <a:spcBef>
                <a:spcPts val="0"/>
              </a:spcBef>
              <a:spcAft>
                <a:spcPts val="0"/>
              </a:spcAft>
              <a:buNone/>
            </a:pPr>
            <a:r>
              <a:rPr lang="ja-JP" sz="1200" b="1">
                <a:solidFill>
                  <a:schemeClr val="lt1"/>
                </a:solidFill>
                <a:latin typeface="Meiryo"/>
                <a:ea typeface="Meiryo"/>
                <a:cs typeface="Meiryo"/>
                <a:sym typeface="Meiryo"/>
              </a:rPr>
              <a:t>病気やけがによる所得減のリスク（企業加入）</a:t>
            </a:r>
            <a:endParaRPr/>
          </a:p>
        </p:txBody>
      </p:sp>
      <p:sp>
        <p:nvSpPr>
          <p:cNvPr id="123" name="Google Shape;123;p5"/>
          <p:cNvSpPr/>
          <p:nvPr/>
        </p:nvSpPr>
        <p:spPr>
          <a:xfrm>
            <a:off x="4042300" y="4878812"/>
            <a:ext cx="1297970" cy="438184"/>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賠償リスク</a:t>
            </a:r>
            <a:endParaRPr/>
          </a:p>
        </p:txBody>
      </p:sp>
      <p:sp>
        <p:nvSpPr>
          <p:cNvPr id="124" name="Google Shape;124;p5"/>
          <p:cNvSpPr/>
          <p:nvPr/>
        </p:nvSpPr>
        <p:spPr>
          <a:xfrm>
            <a:off x="5448070" y="4878812"/>
            <a:ext cx="1297970" cy="438184"/>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事業休業</a:t>
            </a:r>
            <a:endParaRPr sz="1300" b="1">
              <a:solidFill>
                <a:schemeClr val="lt1"/>
              </a:solidFill>
              <a:latin typeface="Meiryo"/>
              <a:ea typeface="Meiryo"/>
              <a:cs typeface="Meiryo"/>
              <a:sym typeface="Meiryo"/>
            </a:endParaRPr>
          </a:p>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リスク</a:t>
            </a:r>
            <a:endParaRPr/>
          </a:p>
        </p:txBody>
      </p:sp>
      <p:sp>
        <p:nvSpPr>
          <p:cNvPr id="125" name="Google Shape;125;p5"/>
          <p:cNvSpPr/>
          <p:nvPr/>
        </p:nvSpPr>
        <p:spPr>
          <a:xfrm>
            <a:off x="4042300" y="5395051"/>
            <a:ext cx="1297970" cy="421840"/>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財物損壊</a:t>
            </a:r>
            <a:endParaRPr sz="1300" b="1">
              <a:solidFill>
                <a:schemeClr val="lt1"/>
              </a:solidFill>
              <a:latin typeface="Meiryo"/>
              <a:ea typeface="Meiryo"/>
              <a:cs typeface="Meiryo"/>
              <a:sym typeface="Meiryo"/>
            </a:endParaRPr>
          </a:p>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リスク</a:t>
            </a:r>
            <a:endParaRPr sz="1300" b="1">
              <a:solidFill>
                <a:schemeClr val="lt1"/>
              </a:solidFill>
              <a:latin typeface="Meiryo"/>
              <a:ea typeface="Meiryo"/>
              <a:cs typeface="Meiryo"/>
              <a:sym typeface="Meiryo"/>
            </a:endParaRPr>
          </a:p>
        </p:txBody>
      </p:sp>
      <p:sp>
        <p:nvSpPr>
          <p:cNvPr id="126" name="Google Shape;126;p5"/>
          <p:cNvSpPr/>
          <p:nvPr/>
        </p:nvSpPr>
        <p:spPr>
          <a:xfrm>
            <a:off x="341003" y="1064282"/>
            <a:ext cx="3075215" cy="4949402"/>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lt1"/>
              </a:solidFill>
              <a:latin typeface="Verdana"/>
              <a:ea typeface="Verdana"/>
              <a:cs typeface="Verdana"/>
              <a:sym typeface="Verdana"/>
            </a:endParaRPr>
          </a:p>
        </p:txBody>
      </p:sp>
      <p:sp>
        <p:nvSpPr>
          <p:cNvPr id="127" name="Google Shape;127;p5"/>
          <p:cNvSpPr/>
          <p:nvPr/>
        </p:nvSpPr>
        <p:spPr>
          <a:xfrm>
            <a:off x="435598" y="4888393"/>
            <a:ext cx="1206590" cy="882869"/>
          </a:xfrm>
          <a:prstGeom prst="roundRect">
            <a:avLst>
              <a:gd name="adj" fmla="val 16667"/>
            </a:avLst>
          </a:prstGeom>
          <a:solidFill>
            <a:srgbClr val="8DA9DB"/>
          </a:solidFill>
          <a:ln>
            <a:noFill/>
          </a:ln>
        </p:spPr>
        <p:txBody>
          <a:bodyPr spcFirstLastPara="1" wrap="square" lIns="91425" tIns="45700" rIns="91425" bIns="45700" anchor="ctr" anchorCtr="0">
            <a:noAutofit/>
          </a:bodyPr>
          <a:lstStyle/>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企業の</a:t>
            </a:r>
            <a:endParaRPr sz="1300" b="1">
              <a:solidFill>
                <a:schemeClr val="lt1"/>
              </a:solidFill>
              <a:latin typeface="Meiryo"/>
              <a:ea typeface="Meiryo"/>
              <a:cs typeface="Meiryo"/>
              <a:sym typeface="Meiryo"/>
            </a:endParaRPr>
          </a:p>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賠償リスク</a:t>
            </a:r>
            <a:endParaRPr/>
          </a:p>
        </p:txBody>
      </p:sp>
      <p:sp>
        <p:nvSpPr>
          <p:cNvPr id="128" name="Google Shape;128;p5"/>
          <p:cNvSpPr/>
          <p:nvPr/>
        </p:nvSpPr>
        <p:spPr>
          <a:xfrm>
            <a:off x="1733627" y="4888393"/>
            <a:ext cx="1591152" cy="882869"/>
          </a:xfrm>
          <a:prstGeom prst="roundRect">
            <a:avLst>
              <a:gd name="adj" fmla="val 16667"/>
            </a:avLst>
          </a:prstGeom>
          <a:solidFill>
            <a:srgbClr val="8DA9DB"/>
          </a:solidFill>
          <a:ln>
            <a:noFill/>
          </a:ln>
        </p:spPr>
        <p:txBody>
          <a:bodyPr spcFirstLastPara="1" wrap="square" lIns="91425" tIns="45700" rIns="91425" bIns="45700" anchor="ctr" anchorCtr="0">
            <a:noAutofit/>
          </a:bodyPr>
          <a:lstStyle/>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従業員の</a:t>
            </a:r>
            <a:endParaRPr sz="1300" b="1">
              <a:solidFill>
                <a:schemeClr val="lt1"/>
              </a:solidFill>
              <a:latin typeface="Meiryo"/>
              <a:ea typeface="Meiryo"/>
              <a:cs typeface="Meiryo"/>
              <a:sym typeface="Meiryo"/>
            </a:endParaRPr>
          </a:p>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労災リスク</a:t>
            </a:r>
            <a:endParaRPr sz="1300" b="1">
              <a:solidFill>
                <a:schemeClr val="lt1"/>
              </a:solidFill>
              <a:latin typeface="Meiryo"/>
              <a:ea typeface="Meiryo"/>
              <a:cs typeface="Meiryo"/>
              <a:sym typeface="Meiryo"/>
            </a:endParaRPr>
          </a:p>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（ケガのリスク）</a:t>
            </a:r>
            <a:endParaRPr sz="1300" b="1">
              <a:solidFill>
                <a:schemeClr val="lt1"/>
              </a:solidFill>
              <a:latin typeface="Meiryo"/>
              <a:ea typeface="Meiryo"/>
              <a:cs typeface="Meiryo"/>
              <a:sym typeface="Meiryo"/>
            </a:endParaRPr>
          </a:p>
        </p:txBody>
      </p:sp>
      <p:sp>
        <p:nvSpPr>
          <p:cNvPr id="129" name="Google Shape;129;p5"/>
          <p:cNvSpPr/>
          <p:nvPr/>
        </p:nvSpPr>
        <p:spPr>
          <a:xfrm>
            <a:off x="341003" y="751921"/>
            <a:ext cx="3075215" cy="463932"/>
          </a:xfrm>
          <a:prstGeom prst="rect">
            <a:avLst/>
          </a:prstGeom>
          <a:solidFill>
            <a:srgbClr val="2F54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500" b="1">
                <a:solidFill>
                  <a:schemeClr val="lt1"/>
                </a:solidFill>
                <a:latin typeface="Meiryo"/>
                <a:ea typeface="Meiryo"/>
                <a:cs typeface="Meiryo"/>
                <a:sym typeface="Meiryo"/>
              </a:rPr>
              <a:t>１．業務災害保険</a:t>
            </a:r>
            <a:endParaRPr sz="1500" b="1">
              <a:solidFill>
                <a:schemeClr val="lt1"/>
              </a:solidFill>
              <a:latin typeface="Meiryo"/>
              <a:ea typeface="Meiryo"/>
              <a:cs typeface="Meiryo"/>
              <a:sym typeface="Meiryo"/>
            </a:endParaRPr>
          </a:p>
        </p:txBody>
      </p:sp>
      <p:sp>
        <p:nvSpPr>
          <p:cNvPr id="130" name="Google Shape;130;p5"/>
          <p:cNvSpPr/>
          <p:nvPr/>
        </p:nvSpPr>
        <p:spPr>
          <a:xfrm>
            <a:off x="323994" y="6013673"/>
            <a:ext cx="3075215" cy="702895"/>
          </a:xfrm>
          <a:prstGeom prst="rect">
            <a:avLst/>
          </a:prstGeom>
          <a:noFill/>
          <a:ln>
            <a:noFill/>
          </a:ln>
        </p:spPr>
        <p:txBody>
          <a:bodyPr spcFirstLastPara="1" wrap="square" lIns="99525" tIns="49750" rIns="99525" bIns="49750" anchor="ctr" anchorCtr="0">
            <a:noAutofit/>
          </a:bodyPr>
          <a:lstStyle/>
          <a:p>
            <a:pPr marL="0" marR="0" lvl="0" indent="0" algn="ctr" rtl="0">
              <a:lnSpc>
                <a:spcPct val="150000"/>
              </a:lnSpc>
              <a:spcBef>
                <a:spcPts val="0"/>
              </a:spcBef>
              <a:spcAft>
                <a:spcPts val="0"/>
              </a:spcAft>
              <a:buNone/>
            </a:pPr>
            <a:r>
              <a:rPr lang="ja-JP" sz="1800" b="1" u="none">
                <a:solidFill>
                  <a:schemeClr val="dk1"/>
                </a:solidFill>
                <a:latin typeface="Meiryo"/>
                <a:ea typeface="Meiryo"/>
                <a:cs typeface="Meiryo"/>
                <a:sym typeface="Meiryo"/>
              </a:rPr>
              <a:t>政府労災の上乗せ補償</a:t>
            </a:r>
            <a:endParaRPr sz="1800" b="1" u="none">
              <a:solidFill>
                <a:schemeClr val="dk1"/>
              </a:solidFill>
              <a:latin typeface="Meiryo"/>
              <a:ea typeface="Meiryo"/>
              <a:cs typeface="Meiryo"/>
              <a:sym typeface="Meiryo"/>
            </a:endParaRPr>
          </a:p>
        </p:txBody>
      </p:sp>
      <p:sp>
        <p:nvSpPr>
          <p:cNvPr id="131" name="Google Shape;131;p5"/>
          <p:cNvSpPr/>
          <p:nvPr/>
        </p:nvSpPr>
        <p:spPr>
          <a:xfrm>
            <a:off x="3737315" y="6013673"/>
            <a:ext cx="3242683" cy="702895"/>
          </a:xfrm>
          <a:prstGeom prst="rect">
            <a:avLst/>
          </a:prstGeom>
          <a:noFill/>
          <a:ln>
            <a:noFill/>
          </a:ln>
        </p:spPr>
        <p:txBody>
          <a:bodyPr spcFirstLastPara="1" wrap="square" lIns="99525" tIns="49750" rIns="99525" bIns="49750" anchor="ctr" anchorCtr="0">
            <a:noAutofit/>
          </a:bodyPr>
          <a:lstStyle/>
          <a:p>
            <a:pPr marL="0" marR="0" lvl="0" indent="0" algn="ctr" rtl="0">
              <a:lnSpc>
                <a:spcPct val="150000"/>
              </a:lnSpc>
              <a:spcBef>
                <a:spcPts val="0"/>
              </a:spcBef>
              <a:spcAft>
                <a:spcPts val="0"/>
              </a:spcAft>
              <a:buNone/>
            </a:pPr>
            <a:r>
              <a:rPr lang="ja-JP" sz="1800" b="1" u="none">
                <a:solidFill>
                  <a:schemeClr val="dk1"/>
                </a:solidFill>
                <a:latin typeface="Meiryo"/>
                <a:ea typeface="Meiryo"/>
                <a:cs typeface="Meiryo"/>
                <a:sym typeface="Meiryo"/>
              </a:rPr>
              <a:t>事業リスクを総合的に補償</a:t>
            </a:r>
            <a:endParaRPr sz="1800" b="1" u="none">
              <a:solidFill>
                <a:schemeClr val="dk1"/>
              </a:solidFill>
              <a:latin typeface="Meiryo"/>
              <a:ea typeface="Meiryo"/>
              <a:cs typeface="Meiryo"/>
              <a:sym typeface="Meiryo"/>
            </a:endParaRPr>
          </a:p>
        </p:txBody>
      </p:sp>
      <p:sp>
        <p:nvSpPr>
          <p:cNvPr id="132" name="Google Shape;132;p5"/>
          <p:cNvSpPr/>
          <p:nvPr/>
        </p:nvSpPr>
        <p:spPr>
          <a:xfrm>
            <a:off x="7264626" y="6085681"/>
            <a:ext cx="3578502" cy="862661"/>
          </a:xfrm>
          <a:prstGeom prst="rect">
            <a:avLst/>
          </a:prstGeom>
          <a:noFill/>
          <a:ln>
            <a:noFill/>
          </a:ln>
        </p:spPr>
        <p:txBody>
          <a:bodyPr spcFirstLastPara="1" wrap="square" lIns="99525" tIns="49750" rIns="99525" bIns="49750" anchor="ctr" anchorCtr="0">
            <a:noAutofit/>
          </a:bodyPr>
          <a:lstStyle/>
          <a:p>
            <a:pPr marL="0" marR="0" lvl="0" indent="0" algn="ctr" rtl="0">
              <a:lnSpc>
                <a:spcPct val="100000"/>
              </a:lnSpc>
              <a:spcBef>
                <a:spcPts val="0"/>
              </a:spcBef>
              <a:spcAft>
                <a:spcPts val="0"/>
              </a:spcAft>
              <a:buNone/>
            </a:pPr>
            <a:r>
              <a:rPr lang="ja-JP" sz="1800" b="1" u="none">
                <a:solidFill>
                  <a:schemeClr val="dk1"/>
                </a:solidFill>
                <a:latin typeface="Meiryo"/>
                <a:ea typeface="Meiryo"/>
                <a:cs typeface="Meiryo"/>
                <a:sym typeface="Meiryo"/>
              </a:rPr>
              <a:t>病気やケガによる</a:t>
            </a:r>
            <a:endParaRPr sz="1800" b="1" u="none">
              <a:solidFill>
                <a:schemeClr val="dk1"/>
              </a:solidFill>
              <a:latin typeface="Meiryo"/>
              <a:ea typeface="Meiryo"/>
              <a:cs typeface="Meiryo"/>
              <a:sym typeface="Meiryo"/>
            </a:endParaRPr>
          </a:p>
          <a:p>
            <a:pPr marL="0" marR="0" lvl="0" indent="0" algn="ctr" rtl="0">
              <a:lnSpc>
                <a:spcPct val="100000"/>
              </a:lnSpc>
              <a:spcBef>
                <a:spcPts val="0"/>
              </a:spcBef>
              <a:spcAft>
                <a:spcPts val="0"/>
              </a:spcAft>
              <a:buNone/>
            </a:pPr>
            <a:r>
              <a:rPr lang="ja-JP" sz="1800" b="1" u="none">
                <a:solidFill>
                  <a:schemeClr val="dk1"/>
                </a:solidFill>
                <a:latin typeface="Meiryo"/>
                <a:ea typeface="Meiryo"/>
                <a:cs typeface="Meiryo"/>
                <a:sym typeface="Meiryo"/>
              </a:rPr>
              <a:t>休業時の所得減を補償</a:t>
            </a:r>
            <a:endParaRPr sz="1800" b="1" u="none">
              <a:solidFill>
                <a:schemeClr val="dk1"/>
              </a:solidFill>
              <a:latin typeface="Meiryo"/>
              <a:ea typeface="Meiryo"/>
              <a:cs typeface="Meiryo"/>
              <a:sym typeface="Meiryo"/>
            </a:endParaRPr>
          </a:p>
        </p:txBody>
      </p:sp>
      <p:sp>
        <p:nvSpPr>
          <p:cNvPr id="133" name="Google Shape;133;p5"/>
          <p:cNvSpPr/>
          <p:nvPr/>
        </p:nvSpPr>
        <p:spPr>
          <a:xfrm>
            <a:off x="6746040" y="5365601"/>
            <a:ext cx="444156" cy="1762297"/>
          </a:xfrm>
          <a:prstGeom prst="curvedLeftArrow">
            <a:avLst>
              <a:gd name="adj1" fmla="val 25000"/>
              <a:gd name="adj2" fmla="val 50000"/>
              <a:gd name="adj3" fmla="val 22047"/>
            </a:avLst>
          </a:prstGeom>
          <a:solidFill>
            <a:srgbClr val="385623"/>
          </a:solidFill>
          <a:ln w="12700" cap="flat" cmpd="sng">
            <a:solidFill>
              <a:srgbClr val="3856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dk1"/>
              </a:solidFill>
              <a:latin typeface="Verdana"/>
              <a:ea typeface="Verdana"/>
              <a:cs typeface="Verdana"/>
              <a:sym typeface="Verdana"/>
            </a:endParaRPr>
          </a:p>
        </p:txBody>
      </p:sp>
      <p:sp>
        <p:nvSpPr>
          <p:cNvPr id="134" name="Google Shape;134;p5"/>
          <p:cNvSpPr/>
          <p:nvPr/>
        </p:nvSpPr>
        <p:spPr>
          <a:xfrm>
            <a:off x="1733627" y="6661745"/>
            <a:ext cx="5012414" cy="754979"/>
          </a:xfrm>
          <a:prstGeom prst="rect">
            <a:avLst/>
          </a:prstGeom>
          <a:noFill/>
          <a:ln w="9525" cap="flat" cmpd="sng">
            <a:solidFill>
              <a:srgbClr val="FF0000"/>
            </a:solidFill>
            <a:prstDash val="dash"/>
            <a:miter lim="800000"/>
            <a:headEnd type="none" w="sm" len="sm"/>
            <a:tailEnd type="none" w="sm" len="sm"/>
          </a:ln>
        </p:spPr>
        <p:txBody>
          <a:bodyPr spcFirstLastPara="1" wrap="square" lIns="99525" tIns="49750" rIns="99525" bIns="49750" anchor="ctr" anchorCtr="0">
            <a:noAutofit/>
          </a:bodyPr>
          <a:lstStyle/>
          <a:p>
            <a:pPr marL="0" marR="0" lvl="0" indent="0" algn="l" rtl="0">
              <a:lnSpc>
                <a:spcPct val="100000"/>
              </a:lnSpc>
              <a:spcBef>
                <a:spcPts val="0"/>
              </a:spcBef>
              <a:spcAft>
                <a:spcPts val="0"/>
              </a:spcAft>
              <a:buNone/>
            </a:pPr>
            <a:r>
              <a:rPr lang="ja-JP" sz="1800" b="1" u="none">
                <a:solidFill>
                  <a:srgbClr val="FF0000"/>
                </a:solidFill>
                <a:latin typeface="Meiryo"/>
                <a:ea typeface="Meiryo"/>
                <a:cs typeface="Meiryo"/>
                <a:sym typeface="Meiryo"/>
              </a:rPr>
              <a:t>2023年7月保険始期より、取引先倒産による『倒産防止の補償』を追加　</a:t>
            </a:r>
            <a:r>
              <a:rPr lang="ja-JP" sz="1400" b="1" u="none">
                <a:solidFill>
                  <a:srgbClr val="FF0000"/>
                </a:solidFill>
                <a:latin typeface="Meiryo"/>
                <a:ea typeface="Meiryo"/>
                <a:cs typeface="Meiryo"/>
                <a:sym typeface="Meiryo"/>
              </a:rPr>
              <a:t>※当社のみ</a:t>
            </a:r>
            <a:endParaRPr sz="1400" b="1" u="none">
              <a:solidFill>
                <a:srgbClr val="FF0000"/>
              </a:solidFill>
              <a:latin typeface="Meiryo"/>
              <a:ea typeface="Meiryo"/>
              <a:cs typeface="Meiryo"/>
              <a:sym typeface="Meiryo"/>
            </a:endParaRPr>
          </a:p>
        </p:txBody>
      </p:sp>
      <p:sp>
        <p:nvSpPr>
          <p:cNvPr id="135" name="Google Shape;135;p5"/>
          <p:cNvSpPr/>
          <p:nvPr/>
        </p:nvSpPr>
        <p:spPr>
          <a:xfrm>
            <a:off x="5445541" y="5391498"/>
            <a:ext cx="1299206" cy="421840"/>
          </a:xfrm>
          <a:prstGeom prst="roundRect">
            <a:avLst>
              <a:gd name="adj" fmla="val 16667"/>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連鎖倒産の</a:t>
            </a:r>
            <a:endParaRPr sz="1300" b="1">
              <a:solidFill>
                <a:schemeClr val="lt1"/>
              </a:solidFill>
              <a:latin typeface="Meiryo"/>
              <a:ea typeface="Meiryo"/>
              <a:cs typeface="Meiryo"/>
              <a:sym typeface="Meiryo"/>
            </a:endParaRPr>
          </a:p>
          <a:p>
            <a:pPr marL="0" marR="0" lvl="0" indent="0" algn="ctr" rtl="0">
              <a:lnSpc>
                <a:spcPct val="115384"/>
              </a:lnSpc>
              <a:spcBef>
                <a:spcPts val="0"/>
              </a:spcBef>
              <a:spcAft>
                <a:spcPts val="0"/>
              </a:spcAft>
              <a:buNone/>
            </a:pPr>
            <a:r>
              <a:rPr lang="ja-JP" sz="1300" b="1">
                <a:solidFill>
                  <a:schemeClr val="lt1"/>
                </a:solidFill>
                <a:latin typeface="Meiryo"/>
                <a:ea typeface="Meiryo"/>
                <a:cs typeface="Meiryo"/>
                <a:sym typeface="Meiryo"/>
              </a:rPr>
              <a:t>リスク</a:t>
            </a:r>
            <a:endParaRPr sz="1300" b="1">
              <a:solidFill>
                <a:schemeClr val="lt1"/>
              </a:solidFill>
              <a:latin typeface="Meiryo"/>
              <a:ea typeface="Meiryo"/>
              <a:cs typeface="Meiryo"/>
              <a:sym typeface="Meiryo"/>
            </a:endParaRPr>
          </a:p>
        </p:txBody>
      </p:sp>
      <p:sp>
        <p:nvSpPr>
          <p:cNvPr id="136" name="Google Shape;136;p5"/>
          <p:cNvSpPr/>
          <p:nvPr/>
        </p:nvSpPr>
        <p:spPr>
          <a:xfrm>
            <a:off x="5448070" y="5372465"/>
            <a:ext cx="1297970" cy="423643"/>
          </a:xfrm>
          <a:prstGeom prst="roundRect">
            <a:avLst>
              <a:gd name="adj" fmla="val 16667"/>
            </a:avLst>
          </a:prstGeom>
          <a:noFill/>
          <a:ln w="38100" cap="flat" cmpd="sng">
            <a:solidFill>
              <a:srgbClr val="3856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500">
              <a:solidFill>
                <a:schemeClr val="dk1"/>
              </a:solidFill>
              <a:latin typeface="Verdana"/>
              <a:ea typeface="Verdana"/>
              <a:cs typeface="Verdana"/>
              <a:sym typeface="Verdana"/>
            </a:endParaRPr>
          </a:p>
        </p:txBody>
      </p:sp>
      <p:pic>
        <p:nvPicPr>
          <p:cNvPr id="137" name="Google Shape;137;p5"/>
          <p:cNvPicPr preferRelativeResize="0"/>
          <p:nvPr/>
        </p:nvPicPr>
        <p:blipFill rotWithShape="1">
          <a:blip r:embed="rId3">
            <a:alphaModFix/>
          </a:blip>
          <a:srcRect/>
          <a:stretch/>
        </p:blipFill>
        <p:spPr>
          <a:xfrm>
            <a:off x="756320" y="1426435"/>
            <a:ext cx="2326427" cy="3262168"/>
          </a:xfrm>
          <a:prstGeom prst="rect">
            <a:avLst/>
          </a:prstGeom>
          <a:noFill/>
          <a:ln>
            <a:noFill/>
          </a:ln>
        </p:spPr>
      </p:pic>
      <p:pic>
        <p:nvPicPr>
          <p:cNvPr id="138" name="Google Shape;138;p5"/>
          <p:cNvPicPr preferRelativeResize="0"/>
          <p:nvPr/>
        </p:nvPicPr>
        <p:blipFill rotWithShape="1">
          <a:blip r:embed="rId4">
            <a:alphaModFix/>
          </a:blip>
          <a:srcRect/>
          <a:stretch/>
        </p:blipFill>
        <p:spPr>
          <a:xfrm>
            <a:off x="4174892" y="1416710"/>
            <a:ext cx="2336672" cy="3326716"/>
          </a:xfrm>
          <a:prstGeom prst="rect">
            <a:avLst/>
          </a:prstGeom>
          <a:noFill/>
          <a:ln>
            <a:noFill/>
          </a:ln>
        </p:spPr>
      </p:pic>
      <p:pic>
        <p:nvPicPr>
          <p:cNvPr id="139" name="Google Shape;139;p5"/>
          <p:cNvPicPr preferRelativeResize="0"/>
          <p:nvPr/>
        </p:nvPicPr>
        <p:blipFill rotWithShape="1">
          <a:blip r:embed="rId5">
            <a:alphaModFix/>
          </a:blip>
          <a:srcRect/>
          <a:stretch/>
        </p:blipFill>
        <p:spPr>
          <a:xfrm>
            <a:off x="8654741" y="1927318"/>
            <a:ext cx="1913447" cy="2716836"/>
          </a:xfrm>
          <a:prstGeom prst="rect">
            <a:avLst/>
          </a:prstGeom>
          <a:noFill/>
          <a:ln>
            <a:noFill/>
          </a:ln>
        </p:spPr>
      </p:pic>
      <p:pic>
        <p:nvPicPr>
          <p:cNvPr id="140" name="Google Shape;140;p5"/>
          <p:cNvPicPr preferRelativeResize="0"/>
          <p:nvPr/>
        </p:nvPicPr>
        <p:blipFill rotWithShape="1">
          <a:blip r:embed="rId6">
            <a:alphaModFix/>
          </a:blip>
          <a:srcRect/>
          <a:stretch/>
        </p:blipFill>
        <p:spPr>
          <a:xfrm>
            <a:off x="7429053" y="1416710"/>
            <a:ext cx="1897784" cy="26434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subTitle" idx="1"/>
          </p:nvPr>
        </p:nvSpPr>
        <p:spPr>
          <a:xfrm>
            <a:off x="2052465" y="2845321"/>
            <a:ext cx="7999578" cy="96936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dk1"/>
              </a:buClr>
              <a:buSzPts val="2400"/>
              <a:buFont typeface="Meiryo"/>
              <a:buNone/>
            </a:pPr>
            <a:r>
              <a:rPr lang="ja-JP" sz="2400" b="1">
                <a:latin typeface="Meiryo"/>
                <a:ea typeface="Meiryo"/>
                <a:cs typeface="Meiryo"/>
                <a:sym typeface="Meiryo"/>
              </a:rPr>
              <a:t>２．ビジネス総合保険制度の改定</a:t>
            </a:r>
            <a:endParaRPr sz="2400" b="1">
              <a:latin typeface="Meiryo"/>
              <a:ea typeface="Meiryo"/>
              <a:cs typeface="Meiryo"/>
              <a:sym typeface="Meiryo"/>
            </a:endParaRPr>
          </a:p>
          <a:p>
            <a:pPr marL="0" lvl="0" indent="0" algn="r" rtl="0">
              <a:spcBef>
                <a:spcPts val="480"/>
              </a:spcBef>
              <a:spcAft>
                <a:spcPts val="0"/>
              </a:spcAft>
              <a:buClr>
                <a:schemeClr val="dk1"/>
              </a:buClr>
              <a:buSzPts val="2400"/>
              <a:buFont typeface="Meiryo"/>
              <a:buNone/>
            </a:pPr>
            <a:r>
              <a:rPr lang="ja-JP" sz="2400" b="1">
                <a:latin typeface="Meiryo"/>
                <a:ea typeface="Meiryo"/>
                <a:cs typeface="Meiryo"/>
                <a:sym typeface="Meiryo"/>
              </a:rPr>
              <a:t>倒産防止特約（取引先倒産･入金遅延補償特約）のご案内</a:t>
            </a:r>
            <a:endParaRPr/>
          </a:p>
        </p:txBody>
      </p:sp>
      <p:cxnSp>
        <p:nvCxnSpPr>
          <p:cNvPr id="147" name="Google Shape;147;p6"/>
          <p:cNvCxnSpPr/>
          <p:nvPr/>
        </p:nvCxnSpPr>
        <p:spPr>
          <a:xfrm>
            <a:off x="900336" y="3814688"/>
            <a:ext cx="9151705" cy="0"/>
          </a:xfrm>
          <a:prstGeom prst="straightConnector1">
            <a:avLst/>
          </a:prstGeom>
          <a:noFill/>
          <a:ln w="63500" cap="flat" cmpd="sng">
            <a:solidFill>
              <a:srgbClr val="A50021"/>
            </a:solidFill>
            <a:prstDash val="solid"/>
            <a:round/>
            <a:headEnd type="none" w="sm" len="sm"/>
            <a:tailEnd type="none" w="sm" len="sm"/>
          </a:ln>
        </p:spPr>
      </p:cxnSp>
      <p:sp>
        <p:nvSpPr>
          <p:cNvPr id="148" name="Google Shape;148;p6"/>
          <p:cNvSpPr txBox="1">
            <a:spLocks noGrp="1"/>
          </p:cNvSpPr>
          <p:nvPr>
            <p:ph type="sldNum" idx="12"/>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5</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latin typeface="Meiryo"/>
                <a:ea typeface="Meiryo"/>
                <a:cs typeface="Meiryo"/>
                <a:sym typeface="Meiryo"/>
              </a:rPr>
              <a:t>6</a:t>
            </a:fld>
            <a:endParaRPr>
              <a:latin typeface="Meiryo"/>
              <a:ea typeface="Meiryo"/>
              <a:cs typeface="Meiryo"/>
              <a:sym typeface="Meiryo"/>
            </a:endParaRPr>
          </a:p>
        </p:txBody>
      </p:sp>
      <p:cxnSp>
        <p:nvCxnSpPr>
          <p:cNvPr id="155" name="Google Shape;155;p7"/>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156" name="Google Shape;156;p7"/>
          <p:cNvSpPr txBox="1"/>
          <p:nvPr/>
        </p:nvSpPr>
        <p:spPr>
          <a:xfrm>
            <a:off x="19050" y="51908"/>
            <a:ext cx="9666262" cy="830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環境認識　～日本損害保険協会の中小企業調査より～</a:t>
            </a:r>
            <a:endParaRPr/>
          </a:p>
          <a:p>
            <a:pPr marL="0" marR="0" lvl="0" indent="0" algn="l" rtl="0">
              <a:lnSpc>
                <a:spcPct val="100000"/>
              </a:lnSpc>
              <a:spcBef>
                <a:spcPts val="0"/>
              </a:spcBef>
              <a:spcAft>
                <a:spcPts val="0"/>
              </a:spcAft>
              <a:buClr>
                <a:schemeClr val="dk1"/>
              </a:buClr>
              <a:buSzPts val="2400"/>
              <a:buFont typeface="Noto Sans Symbols"/>
              <a:buNone/>
            </a:pPr>
            <a:endParaRPr sz="2400" b="1">
              <a:solidFill>
                <a:schemeClr val="dk1"/>
              </a:solidFill>
              <a:latin typeface="Meiryo"/>
              <a:ea typeface="Meiryo"/>
              <a:cs typeface="Meiryo"/>
              <a:sym typeface="Meiryo"/>
            </a:endParaRPr>
          </a:p>
        </p:txBody>
      </p:sp>
      <p:sp>
        <p:nvSpPr>
          <p:cNvPr id="157" name="Google Shape;157;p7"/>
          <p:cNvSpPr txBox="1"/>
          <p:nvPr/>
        </p:nvSpPr>
        <p:spPr>
          <a:xfrm>
            <a:off x="301816" y="901105"/>
            <a:ext cx="1076787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●２０２２年９月、日本損害保険協会が、中小企業の経営者および従業員を対象に</a:t>
            </a:r>
            <a:endParaRPr sz="1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1800">
                <a:solidFill>
                  <a:schemeClr val="dk1"/>
                </a:solidFill>
                <a:latin typeface="Meiryo"/>
                <a:ea typeface="Meiryo"/>
                <a:cs typeface="Meiryo"/>
                <a:sym typeface="Meiryo"/>
              </a:rPr>
              <a:t>　調査を実施（回答数1,031）</a:t>
            </a:r>
            <a:endParaRPr/>
          </a:p>
        </p:txBody>
      </p:sp>
      <p:sp>
        <p:nvSpPr>
          <p:cNvPr id="158" name="Google Shape;158;p7"/>
          <p:cNvSpPr txBox="1"/>
          <p:nvPr/>
        </p:nvSpPr>
        <p:spPr>
          <a:xfrm>
            <a:off x="2725120" y="6161028"/>
            <a:ext cx="8193283" cy="284693"/>
          </a:xfrm>
          <a:prstGeom prst="rect">
            <a:avLst/>
          </a:prstGeom>
          <a:noFill/>
          <a:ln>
            <a:noFill/>
          </a:ln>
        </p:spPr>
        <p:txBody>
          <a:bodyPr spcFirstLastPara="1" wrap="square" lIns="91425" tIns="45700" rIns="91425" bIns="45700" anchor="t" anchorCtr="0">
            <a:spAutoFit/>
          </a:bodyPr>
          <a:lstStyle/>
          <a:p>
            <a:pPr marL="0" marR="0" lvl="0" indent="0" algn="r" rtl="0">
              <a:lnSpc>
                <a:spcPct val="136487"/>
              </a:lnSpc>
              <a:spcBef>
                <a:spcPts val="0"/>
              </a:spcBef>
              <a:spcAft>
                <a:spcPts val="0"/>
              </a:spcAft>
              <a:buNone/>
            </a:pPr>
            <a:r>
              <a:rPr lang="ja-JP" sz="1099">
                <a:solidFill>
                  <a:schemeClr val="dk1"/>
                </a:solidFill>
                <a:latin typeface="Meiryo"/>
                <a:ea typeface="Meiryo"/>
                <a:cs typeface="Meiryo"/>
                <a:sym typeface="Meiryo"/>
              </a:rPr>
              <a:t>（出典：日本損害保険協会「中小企業のリスク意識・対策実態調査2022調査結果報告書」）</a:t>
            </a:r>
            <a:endParaRPr/>
          </a:p>
        </p:txBody>
      </p:sp>
      <p:sp>
        <p:nvSpPr>
          <p:cNvPr id="159" name="Google Shape;159;p7"/>
          <p:cNvSpPr/>
          <p:nvPr/>
        </p:nvSpPr>
        <p:spPr>
          <a:xfrm>
            <a:off x="428138" y="1814093"/>
            <a:ext cx="4382830" cy="431445"/>
          </a:xfrm>
          <a:prstGeom prst="roundRect">
            <a:avLst>
              <a:gd name="adj" fmla="val 16667"/>
            </a:avLst>
          </a:prstGeom>
          <a:solidFill>
            <a:srgbClr val="FF7C80"/>
          </a:solidFill>
          <a:ln w="25400" cap="flat" cmpd="sng">
            <a:solidFill>
              <a:srgbClr val="FF7C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4478"/>
              </a:lnSpc>
              <a:spcBef>
                <a:spcPts val="0"/>
              </a:spcBef>
              <a:spcAft>
                <a:spcPts val="0"/>
              </a:spcAft>
              <a:buNone/>
            </a:pPr>
            <a:r>
              <a:rPr lang="ja-JP" sz="2014" b="1">
                <a:solidFill>
                  <a:schemeClr val="lt1"/>
                </a:solidFill>
                <a:latin typeface="Meiryo"/>
                <a:ea typeface="Meiryo"/>
                <a:cs typeface="Meiryo"/>
                <a:sym typeface="Meiryo"/>
              </a:rPr>
              <a:t>中小企業を取り巻くリスクについて</a:t>
            </a:r>
            <a:endParaRPr/>
          </a:p>
        </p:txBody>
      </p:sp>
      <p:sp>
        <p:nvSpPr>
          <p:cNvPr id="160" name="Google Shape;160;p7"/>
          <p:cNvSpPr/>
          <p:nvPr/>
        </p:nvSpPr>
        <p:spPr>
          <a:xfrm>
            <a:off x="5764458" y="1814093"/>
            <a:ext cx="4820468" cy="429459"/>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4478"/>
              </a:lnSpc>
              <a:spcBef>
                <a:spcPts val="0"/>
              </a:spcBef>
              <a:spcAft>
                <a:spcPts val="0"/>
              </a:spcAft>
              <a:buNone/>
            </a:pPr>
            <a:r>
              <a:rPr lang="ja-JP" sz="2014" b="1">
                <a:solidFill>
                  <a:schemeClr val="lt1"/>
                </a:solidFill>
                <a:latin typeface="Meiryo"/>
                <a:ea typeface="Meiryo"/>
                <a:cs typeface="Meiryo"/>
                <a:sym typeface="Meiryo"/>
              </a:rPr>
              <a:t>事業活動を行う上で考えられるリスク</a:t>
            </a:r>
            <a:endParaRPr/>
          </a:p>
        </p:txBody>
      </p:sp>
      <p:graphicFrame>
        <p:nvGraphicFramePr>
          <p:cNvPr id="161" name="Google Shape;161;p7"/>
          <p:cNvGraphicFramePr/>
          <p:nvPr>
            <p:extLst>
              <p:ext uri="{D42A27DB-BD31-4B8C-83A1-F6EECF244321}">
                <p14:modId xmlns:p14="http://schemas.microsoft.com/office/powerpoint/2010/main" val="1827441503"/>
              </p:ext>
            </p:extLst>
          </p:nvPr>
        </p:nvGraphicFramePr>
        <p:xfrm>
          <a:off x="5713997" y="2251456"/>
          <a:ext cx="4192022" cy="3672007"/>
        </p:xfrm>
        <a:graphic>
          <a:graphicData uri="http://schemas.openxmlformats.org/drawingml/2006/chart">
            <c:chart xmlns:c="http://schemas.openxmlformats.org/drawingml/2006/chart" xmlns:r="http://schemas.openxmlformats.org/officeDocument/2006/relationships" r:id="rId3"/>
          </a:graphicData>
        </a:graphic>
      </p:graphicFrame>
      <p:sp>
        <p:nvSpPr>
          <p:cNvPr id="162" name="Google Shape;162;p7"/>
          <p:cNvSpPr txBox="1"/>
          <p:nvPr/>
        </p:nvSpPr>
        <p:spPr>
          <a:xfrm>
            <a:off x="9790243" y="2569426"/>
            <a:ext cx="1012383" cy="284693"/>
          </a:xfrm>
          <a:prstGeom prst="rect">
            <a:avLst/>
          </a:prstGeom>
          <a:noFill/>
          <a:ln>
            <a:noFill/>
          </a:ln>
        </p:spPr>
        <p:txBody>
          <a:bodyPr spcFirstLastPara="1" wrap="square" lIns="91425" tIns="45700" rIns="91425" bIns="45700" anchor="t" anchorCtr="0">
            <a:spAutoFit/>
          </a:bodyPr>
          <a:lstStyle/>
          <a:p>
            <a:pPr marL="0" marR="0" lvl="0" indent="0" algn="l" rtl="0">
              <a:lnSpc>
                <a:spcPct val="81922"/>
              </a:lnSpc>
              <a:spcBef>
                <a:spcPts val="0"/>
              </a:spcBef>
              <a:spcAft>
                <a:spcPts val="0"/>
              </a:spcAft>
              <a:buNone/>
            </a:pPr>
            <a:r>
              <a:rPr lang="ja-JP" sz="1831" b="1">
                <a:solidFill>
                  <a:schemeClr val="dk1"/>
                </a:solidFill>
                <a:latin typeface="Meiryo"/>
                <a:ea typeface="Meiryo"/>
                <a:cs typeface="Meiryo"/>
                <a:sym typeface="Meiryo"/>
              </a:rPr>
              <a:t>51.8％</a:t>
            </a:r>
            <a:endParaRPr/>
          </a:p>
        </p:txBody>
      </p:sp>
      <p:sp>
        <p:nvSpPr>
          <p:cNvPr id="163" name="Google Shape;163;p7"/>
          <p:cNvSpPr txBox="1"/>
          <p:nvPr/>
        </p:nvSpPr>
        <p:spPr>
          <a:xfrm>
            <a:off x="9781337" y="3277805"/>
            <a:ext cx="1012383" cy="284693"/>
          </a:xfrm>
          <a:prstGeom prst="rect">
            <a:avLst/>
          </a:prstGeom>
          <a:noFill/>
          <a:ln>
            <a:noFill/>
          </a:ln>
        </p:spPr>
        <p:txBody>
          <a:bodyPr spcFirstLastPara="1" wrap="square" lIns="91425" tIns="45700" rIns="91425" bIns="45700" anchor="t" anchorCtr="0">
            <a:spAutoFit/>
          </a:bodyPr>
          <a:lstStyle/>
          <a:p>
            <a:pPr marL="0" marR="0" lvl="0" indent="0" algn="l" rtl="0">
              <a:lnSpc>
                <a:spcPct val="81922"/>
              </a:lnSpc>
              <a:spcBef>
                <a:spcPts val="0"/>
              </a:spcBef>
              <a:spcAft>
                <a:spcPts val="0"/>
              </a:spcAft>
              <a:buNone/>
            </a:pPr>
            <a:r>
              <a:rPr lang="ja-JP" sz="1831" b="1">
                <a:solidFill>
                  <a:schemeClr val="dk1"/>
                </a:solidFill>
                <a:latin typeface="Meiryo"/>
                <a:ea typeface="Meiryo"/>
                <a:cs typeface="Meiryo"/>
                <a:sym typeface="Meiryo"/>
              </a:rPr>
              <a:t>41.8％</a:t>
            </a:r>
            <a:endParaRPr/>
          </a:p>
        </p:txBody>
      </p:sp>
      <p:sp>
        <p:nvSpPr>
          <p:cNvPr id="164" name="Google Shape;164;p7"/>
          <p:cNvSpPr txBox="1"/>
          <p:nvPr/>
        </p:nvSpPr>
        <p:spPr>
          <a:xfrm>
            <a:off x="9843678" y="3908117"/>
            <a:ext cx="1012383" cy="284693"/>
          </a:xfrm>
          <a:prstGeom prst="rect">
            <a:avLst/>
          </a:prstGeom>
          <a:noFill/>
          <a:ln>
            <a:noFill/>
          </a:ln>
        </p:spPr>
        <p:txBody>
          <a:bodyPr spcFirstLastPara="1" wrap="square" lIns="91425" tIns="45700" rIns="91425" bIns="45700" anchor="t" anchorCtr="0">
            <a:spAutoFit/>
          </a:bodyPr>
          <a:lstStyle/>
          <a:p>
            <a:pPr marL="0" marR="0" lvl="0" indent="0" algn="l" rtl="0">
              <a:lnSpc>
                <a:spcPct val="109249"/>
              </a:lnSpc>
              <a:spcBef>
                <a:spcPts val="0"/>
              </a:spcBef>
              <a:spcAft>
                <a:spcPts val="0"/>
              </a:spcAft>
              <a:buNone/>
            </a:pPr>
            <a:r>
              <a:rPr lang="ja-JP" sz="1373" b="1">
                <a:solidFill>
                  <a:schemeClr val="dk1"/>
                </a:solidFill>
                <a:latin typeface="Meiryo"/>
                <a:ea typeface="Meiryo"/>
                <a:cs typeface="Meiryo"/>
                <a:sym typeface="Meiryo"/>
              </a:rPr>
              <a:t>38.4％</a:t>
            </a:r>
            <a:endParaRPr/>
          </a:p>
        </p:txBody>
      </p:sp>
      <p:sp>
        <p:nvSpPr>
          <p:cNvPr id="165" name="Google Shape;165;p7"/>
          <p:cNvSpPr txBox="1"/>
          <p:nvPr/>
        </p:nvSpPr>
        <p:spPr>
          <a:xfrm>
            <a:off x="9843678" y="4624876"/>
            <a:ext cx="1012383" cy="284693"/>
          </a:xfrm>
          <a:prstGeom prst="rect">
            <a:avLst/>
          </a:prstGeom>
          <a:noFill/>
          <a:ln>
            <a:noFill/>
          </a:ln>
        </p:spPr>
        <p:txBody>
          <a:bodyPr spcFirstLastPara="1" wrap="square" lIns="91425" tIns="45700" rIns="91425" bIns="45700" anchor="t" anchorCtr="0">
            <a:spAutoFit/>
          </a:bodyPr>
          <a:lstStyle/>
          <a:p>
            <a:pPr marL="0" marR="0" lvl="0" indent="0" algn="l" rtl="0">
              <a:lnSpc>
                <a:spcPct val="109249"/>
              </a:lnSpc>
              <a:spcBef>
                <a:spcPts val="0"/>
              </a:spcBef>
              <a:spcAft>
                <a:spcPts val="0"/>
              </a:spcAft>
              <a:buNone/>
            </a:pPr>
            <a:r>
              <a:rPr lang="ja-JP" sz="1373" b="1">
                <a:solidFill>
                  <a:schemeClr val="dk1"/>
                </a:solidFill>
                <a:latin typeface="Meiryo"/>
                <a:ea typeface="Meiryo"/>
                <a:cs typeface="Meiryo"/>
                <a:sym typeface="Meiryo"/>
              </a:rPr>
              <a:t>23.2％</a:t>
            </a:r>
            <a:endParaRPr/>
          </a:p>
        </p:txBody>
      </p:sp>
      <p:sp>
        <p:nvSpPr>
          <p:cNvPr id="166" name="Google Shape;166;p7"/>
          <p:cNvSpPr txBox="1"/>
          <p:nvPr/>
        </p:nvSpPr>
        <p:spPr>
          <a:xfrm>
            <a:off x="9843678" y="5300608"/>
            <a:ext cx="1012383" cy="284693"/>
          </a:xfrm>
          <a:prstGeom prst="rect">
            <a:avLst/>
          </a:prstGeom>
          <a:noFill/>
          <a:ln>
            <a:noFill/>
          </a:ln>
        </p:spPr>
        <p:txBody>
          <a:bodyPr spcFirstLastPara="1" wrap="square" lIns="91425" tIns="45700" rIns="91425" bIns="45700" anchor="t" anchorCtr="0">
            <a:spAutoFit/>
          </a:bodyPr>
          <a:lstStyle/>
          <a:p>
            <a:pPr marL="0" marR="0" lvl="0" indent="0" algn="l" rtl="0">
              <a:lnSpc>
                <a:spcPct val="109249"/>
              </a:lnSpc>
              <a:spcBef>
                <a:spcPts val="0"/>
              </a:spcBef>
              <a:spcAft>
                <a:spcPts val="0"/>
              </a:spcAft>
              <a:buNone/>
            </a:pPr>
            <a:r>
              <a:rPr lang="ja-JP" sz="1373" b="1">
                <a:solidFill>
                  <a:schemeClr val="dk1"/>
                </a:solidFill>
                <a:latin typeface="Meiryo"/>
                <a:ea typeface="Meiryo"/>
                <a:cs typeface="Meiryo"/>
                <a:sym typeface="Meiryo"/>
              </a:rPr>
              <a:t>20.1％</a:t>
            </a:r>
            <a:endParaRPr/>
          </a:p>
        </p:txBody>
      </p:sp>
      <p:sp>
        <p:nvSpPr>
          <p:cNvPr id="167" name="Google Shape;167;p7"/>
          <p:cNvSpPr/>
          <p:nvPr/>
        </p:nvSpPr>
        <p:spPr>
          <a:xfrm>
            <a:off x="5764458" y="3141750"/>
            <a:ext cx="5011451" cy="513416"/>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9249"/>
              </a:lnSpc>
              <a:spcBef>
                <a:spcPts val="0"/>
              </a:spcBef>
              <a:spcAft>
                <a:spcPts val="0"/>
              </a:spcAft>
              <a:buNone/>
            </a:pPr>
            <a:endParaRPr sz="1373">
              <a:solidFill>
                <a:schemeClr val="lt1"/>
              </a:solidFill>
              <a:latin typeface="Meiryo"/>
              <a:ea typeface="Meiryo"/>
              <a:cs typeface="Meiryo"/>
              <a:sym typeface="Meiryo"/>
            </a:endParaRPr>
          </a:p>
        </p:txBody>
      </p:sp>
      <p:pic>
        <p:nvPicPr>
          <p:cNvPr id="168" name="Google Shape;168;p7"/>
          <p:cNvPicPr preferRelativeResize="0"/>
          <p:nvPr/>
        </p:nvPicPr>
        <p:blipFill rotWithShape="1">
          <a:blip r:embed="rId4">
            <a:alphaModFix/>
          </a:blip>
          <a:srcRect t="13330"/>
          <a:stretch/>
        </p:blipFill>
        <p:spPr>
          <a:xfrm>
            <a:off x="340529" y="2569427"/>
            <a:ext cx="4957881" cy="3163240"/>
          </a:xfrm>
          <a:prstGeom prst="rect">
            <a:avLst/>
          </a:prstGeom>
          <a:noFill/>
          <a:ln>
            <a:noFill/>
          </a:ln>
        </p:spPr>
      </p:pic>
      <p:graphicFrame>
        <p:nvGraphicFramePr>
          <p:cNvPr id="169" name="Google Shape;169;p7"/>
          <p:cNvGraphicFramePr/>
          <p:nvPr/>
        </p:nvGraphicFramePr>
        <p:xfrm>
          <a:off x="-187417" y="2468350"/>
          <a:ext cx="4411872" cy="3431240"/>
        </p:xfrm>
        <a:graphic>
          <a:graphicData uri="http://schemas.openxmlformats.org/drawingml/2006/chart">
            <c:chart xmlns:c="http://schemas.openxmlformats.org/drawingml/2006/chart" xmlns:r="http://schemas.openxmlformats.org/officeDocument/2006/relationships" r:id="rId5"/>
          </a:graphicData>
        </a:graphic>
      </p:graphicFrame>
      <p:sp>
        <p:nvSpPr>
          <p:cNvPr id="170" name="Google Shape;170;p7"/>
          <p:cNvSpPr/>
          <p:nvPr/>
        </p:nvSpPr>
        <p:spPr>
          <a:xfrm>
            <a:off x="3869029" y="2766122"/>
            <a:ext cx="1660897" cy="5614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51194"/>
              </a:lnSpc>
              <a:spcBef>
                <a:spcPts val="0"/>
              </a:spcBef>
              <a:spcAft>
                <a:spcPts val="0"/>
              </a:spcAft>
              <a:buNone/>
            </a:pPr>
            <a:endParaRPr sz="2930" b="1">
              <a:solidFill>
                <a:srgbClr val="FF7C80"/>
              </a:solidFill>
              <a:latin typeface="Meiryo"/>
              <a:ea typeface="Meiryo"/>
              <a:cs typeface="Meiryo"/>
              <a:sym typeface="Meiryo"/>
            </a:endParaRPr>
          </a:p>
        </p:txBody>
      </p:sp>
      <p:sp>
        <p:nvSpPr>
          <p:cNvPr id="171" name="Google Shape;171;p7"/>
          <p:cNvSpPr/>
          <p:nvPr/>
        </p:nvSpPr>
        <p:spPr>
          <a:xfrm>
            <a:off x="3641109" y="2617729"/>
            <a:ext cx="1660897" cy="837128"/>
          </a:xfrm>
          <a:prstGeom prst="rect">
            <a:avLst/>
          </a:prstGeom>
          <a:noFill/>
          <a:ln>
            <a:noFill/>
          </a:ln>
        </p:spPr>
        <p:txBody>
          <a:bodyPr spcFirstLastPara="1" wrap="square" lIns="91425" tIns="45700" rIns="91425" bIns="45700" anchor="ctr" anchorCtr="0">
            <a:noAutofit/>
          </a:bodyPr>
          <a:lstStyle/>
          <a:p>
            <a:pPr marL="0" marR="0" lvl="0" indent="0" algn="ctr" rtl="0">
              <a:lnSpc>
                <a:spcPct val="45509"/>
              </a:lnSpc>
              <a:spcBef>
                <a:spcPts val="0"/>
              </a:spcBef>
              <a:spcAft>
                <a:spcPts val="0"/>
              </a:spcAft>
              <a:buNone/>
            </a:pPr>
            <a:r>
              <a:rPr lang="ja-JP" sz="3296" b="1">
                <a:solidFill>
                  <a:srgbClr val="FF7C80"/>
                </a:solidFill>
                <a:latin typeface="Meiryo"/>
                <a:ea typeface="Meiryo"/>
                <a:cs typeface="Meiryo"/>
                <a:sym typeface="Meiryo"/>
              </a:rPr>
              <a:t>79</a:t>
            </a:r>
            <a:r>
              <a:rPr lang="ja-JP" sz="1373" b="1">
                <a:solidFill>
                  <a:srgbClr val="FF7C80"/>
                </a:solidFill>
                <a:latin typeface="Meiryo"/>
                <a:ea typeface="Meiryo"/>
                <a:cs typeface="Meiryo"/>
                <a:sym typeface="Meiryo"/>
              </a:rPr>
              <a:t>.5 </a:t>
            </a:r>
            <a:r>
              <a:rPr lang="ja-JP" sz="2930" b="1">
                <a:solidFill>
                  <a:srgbClr val="FF7C80"/>
                </a:solidFill>
                <a:latin typeface="Meiryo"/>
                <a:ea typeface="Meiryo"/>
                <a:cs typeface="Meiryo"/>
                <a:sym typeface="Meiryo"/>
              </a:rPr>
              <a:t>%</a:t>
            </a:r>
            <a:endParaRPr sz="2930" b="1">
              <a:solidFill>
                <a:srgbClr val="FF7C80"/>
              </a:solidFill>
              <a:latin typeface="Meiryo"/>
              <a:ea typeface="Meiryo"/>
              <a:cs typeface="Meiryo"/>
              <a:sym typeface="Meiry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7</a:t>
            </a:fld>
            <a:endParaRPr/>
          </a:p>
        </p:txBody>
      </p:sp>
      <p:cxnSp>
        <p:nvCxnSpPr>
          <p:cNvPr id="178" name="Google Shape;178;p8"/>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179" name="Google Shape;179;p8"/>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環境認識　～新型コロナウイルス感染症の影響～</a:t>
            </a:r>
            <a:endParaRPr sz="2400" b="1">
              <a:solidFill>
                <a:schemeClr val="dk1"/>
              </a:solidFill>
              <a:latin typeface="Meiryo"/>
              <a:ea typeface="Meiryo"/>
              <a:cs typeface="Meiryo"/>
              <a:sym typeface="Meiryo"/>
            </a:endParaRPr>
          </a:p>
        </p:txBody>
      </p:sp>
      <p:sp>
        <p:nvSpPr>
          <p:cNvPr id="180" name="Google Shape;180;p8"/>
          <p:cNvSpPr/>
          <p:nvPr/>
        </p:nvSpPr>
        <p:spPr>
          <a:xfrm>
            <a:off x="540296" y="866061"/>
            <a:ext cx="5460822"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4478"/>
              </a:lnSpc>
              <a:spcBef>
                <a:spcPts val="0"/>
              </a:spcBef>
              <a:spcAft>
                <a:spcPts val="0"/>
              </a:spcAft>
              <a:buNone/>
            </a:pPr>
            <a:r>
              <a:rPr lang="ja-JP" sz="2014" b="1">
                <a:solidFill>
                  <a:schemeClr val="lt1"/>
                </a:solidFill>
                <a:latin typeface="Meiryo"/>
                <a:ea typeface="Meiryo"/>
                <a:cs typeface="Meiryo"/>
                <a:sym typeface="Meiryo"/>
              </a:rPr>
              <a:t>新型コロナウイルス関連融資の返済状況</a:t>
            </a:r>
            <a:endParaRPr/>
          </a:p>
        </p:txBody>
      </p:sp>
      <p:pic>
        <p:nvPicPr>
          <p:cNvPr id="181" name="Google Shape;181;p8"/>
          <p:cNvPicPr preferRelativeResize="0"/>
          <p:nvPr/>
        </p:nvPicPr>
        <p:blipFill rotWithShape="1">
          <a:blip r:embed="rId3">
            <a:alphaModFix/>
          </a:blip>
          <a:srcRect/>
          <a:stretch/>
        </p:blipFill>
        <p:spPr>
          <a:xfrm>
            <a:off x="817504" y="1430740"/>
            <a:ext cx="9566622" cy="5014981"/>
          </a:xfrm>
          <a:prstGeom prst="rect">
            <a:avLst/>
          </a:prstGeom>
          <a:noFill/>
          <a:ln>
            <a:noFill/>
          </a:ln>
        </p:spPr>
      </p:pic>
      <p:sp>
        <p:nvSpPr>
          <p:cNvPr id="182" name="Google Shape;182;p8"/>
          <p:cNvSpPr txBox="1"/>
          <p:nvPr/>
        </p:nvSpPr>
        <p:spPr>
          <a:xfrm>
            <a:off x="3204592" y="6585714"/>
            <a:ext cx="7285486" cy="284693"/>
          </a:xfrm>
          <a:prstGeom prst="rect">
            <a:avLst/>
          </a:prstGeom>
          <a:noFill/>
          <a:ln>
            <a:noFill/>
          </a:ln>
        </p:spPr>
        <p:txBody>
          <a:bodyPr spcFirstLastPara="1" wrap="square" lIns="91425" tIns="45700" rIns="91425" bIns="45700" anchor="t" anchorCtr="0">
            <a:spAutoFit/>
          </a:bodyPr>
          <a:lstStyle/>
          <a:p>
            <a:pPr marL="0" marR="0" lvl="0" indent="0" algn="r" rtl="0">
              <a:lnSpc>
                <a:spcPct val="136487"/>
              </a:lnSpc>
              <a:spcBef>
                <a:spcPts val="0"/>
              </a:spcBef>
              <a:spcAft>
                <a:spcPts val="0"/>
              </a:spcAft>
              <a:buNone/>
            </a:pPr>
            <a:r>
              <a:rPr lang="ja-JP" sz="1099">
                <a:solidFill>
                  <a:schemeClr val="dk1"/>
                </a:solidFill>
                <a:latin typeface="Meiryo"/>
                <a:ea typeface="Meiryo"/>
                <a:cs typeface="Meiryo"/>
                <a:sym typeface="Meiryo"/>
              </a:rPr>
              <a:t>（出典：東京商工会議所「中小企業の経営課題に関するアンケート」調査結果について）</a:t>
            </a:r>
            <a:endParaRPr/>
          </a:p>
        </p:txBody>
      </p:sp>
      <p:sp>
        <p:nvSpPr>
          <p:cNvPr id="183" name="Google Shape;183;p8"/>
          <p:cNvSpPr/>
          <p:nvPr/>
        </p:nvSpPr>
        <p:spPr>
          <a:xfrm>
            <a:off x="6655911" y="1052483"/>
            <a:ext cx="3389441" cy="42468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71" y="53036"/>
                </a:moveTo>
                <a:lnTo>
                  <a:pt x="-20420" y="222854"/>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500">
                <a:solidFill>
                  <a:schemeClr val="dk1"/>
                </a:solidFill>
                <a:latin typeface="Meiryo"/>
                <a:ea typeface="Meiryo"/>
                <a:cs typeface="Meiryo"/>
                <a:sym typeface="Meiryo"/>
              </a:rPr>
              <a:t>約定どおりに返済している事業者</a:t>
            </a:r>
            <a:endParaRPr sz="1500">
              <a:solidFill>
                <a:schemeClr val="dk1"/>
              </a:solidFill>
              <a:latin typeface="Meiryo"/>
              <a:ea typeface="Meiryo"/>
              <a:cs typeface="Meiryo"/>
              <a:sym typeface="Meiryo"/>
            </a:endParaRPr>
          </a:p>
        </p:txBody>
      </p:sp>
      <p:sp>
        <p:nvSpPr>
          <p:cNvPr id="184" name="Google Shape;184;p8"/>
          <p:cNvSpPr/>
          <p:nvPr/>
        </p:nvSpPr>
        <p:spPr>
          <a:xfrm>
            <a:off x="972344" y="6585713"/>
            <a:ext cx="3389441" cy="58008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46592" y="-330048"/>
                </a:moveTo>
                <a:lnTo>
                  <a:pt x="120173" y="60448"/>
                </a:lnTo>
              </a:path>
            </a:pathLst>
          </a:cu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500">
                <a:solidFill>
                  <a:schemeClr val="dk1"/>
                </a:solidFill>
                <a:latin typeface="Meiryo"/>
                <a:ea typeface="Meiryo"/>
                <a:cs typeface="Meiryo"/>
                <a:sym typeface="Meiryo"/>
              </a:rPr>
              <a:t>赤字の事業者のうち約2割は</a:t>
            </a:r>
            <a:endParaRPr sz="1500">
              <a:solidFill>
                <a:schemeClr val="dk1"/>
              </a:solidFill>
              <a:latin typeface="Meiryo"/>
              <a:ea typeface="Meiryo"/>
              <a:cs typeface="Meiryo"/>
              <a:sym typeface="Meiryo"/>
            </a:endParaRPr>
          </a:p>
          <a:p>
            <a:pPr marL="0" marR="0" lvl="0" indent="0" algn="ctr" rtl="0">
              <a:lnSpc>
                <a:spcPct val="100000"/>
              </a:lnSpc>
              <a:spcBef>
                <a:spcPts val="0"/>
              </a:spcBef>
              <a:spcAft>
                <a:spcPts val="0"/>
              </a:spcAft>
              <a:buNone/>
            </a:pPr>
            <a:r>
              <a:rPr lang="ja-JP" sz="1500">
                <a:solidFill>
                  <a:schemeClr val="dk1"/>
                </a:solidFill>
                <a:latin typeface="Meiryo"/>
                <a:ea typeface="Meiryo"/>
                <a:cs typeface="Meiryo"/>
                <a:sym typeface="Meiryo"/>
              </a:rPr>
              <a:t>借り換えにより据え置きを延長</a:t>
            </a:r>
            <a:endParaRPr sz="1500">
              <a:solidFill>
                <a:schemeClr val="dk1"/>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4294967295"/>
          </p:nvPr>
        </p:nvSpPr>
        <p:spPr>
          <a:xfrm>
            <a:off x="7883525" y="7010400"/>
            <a:ext cx="2511425" cy="401638"/>
          </a:xfrm>
          <a:prstGeom prst="rect">
            <a:avLst/>
          </a:prstGeom>
          <a:noFill/>
          <a:ln>
            <a:noFill/>
          </a:ln>
        </p:spPr>
        <p:txBody>
          <a:bodyPr spcFirstLastPara="1" wrap="square" lIns="91425" tIns="45700" rIns="91425" bIns="45700" anchor="ctr" anchorCtr="0">
            <a:noAutofit/>
          </a:bodyPr>
          <a:lstStyle/>
          <a:p>
            <a:pPr marL="0" lvl="0" indent="0" algn="r" rtl="0">
              <a:lnSpc>
                <a:spcPct val="125000"/>
              </a:lnSpc>
              <a:spcBef>
                <a:spcPts val="0"/>
              </a:spcBef>
              <a:spcAft>
                <a:spcPts val="0"/>
              </a:spcAft>
              <a:buNone/>
            </a:pPr>
            <a:fld id="{00000000-1234-1234-1234-123412341234}" type="slidenum">
              <a:rPr lang="en-US" altLang="ja-JP"/>
              <a:t>8</a:t>
            </a:fld>
            <a:endParaRPr/>
          </a:p>
        </p:txBody>
      </p:sp>
      <p:cxnSp>
        <p:nvCxnSpPr>
          <p:cNvPr id="191" name="Google Shape;191;p9"/>
          <p:cNvCxnSpPr/>
          <p:nvPr/>
        </p:nvCxnSpPr>
        <p:spPr>
          <a:xfrm>
            <a:off x="0" y="541338"/>
            <a:ext cx="11161713" cy="0"/>
          </a:xfrm>
          <a:prstGeom prst="straightConnector1">
            <a:avLst/>
          </a:prstGeom>
          <a:noFill/>
          <a:ln w="57150" cap="flat" cmpd="thinThick">
            <a:solidFill>
              <a:schemeClr val="dk1"/>
            </a:solidFill>
            <a:prstDash val="solid"/>
            <a:round/>
            <a:headEnd type="none" w="med" len="med"/>
            <a:tailEnd type="none" w="med" len="med"/>
          </a:ln>
        </p:spPr>
      </p:cxnSp>
      <p:sp>
        <p:nvSpPr>
          <p:cNvPr id="192" name="Google Shape;192;p9"/>
          <p:cNvSpPr txBox="1"/>
          <p:nvPr/>
        </p:nvSpPr>
        <p:spPr>
          <a:xfrm>
            <a:off x="19050" y="51908"/>
            <a:ext cx="9666262" cy="461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ja-JP" sz="2400" b="1">
                <a:solidFill>
                  <a:schemeClr val="dk1"/>
                </a:solidFill>
                <a:latin typeface="Meiryo"/>
                <a:ea typeface="Meiryo"/>
                <a:cs typeface="Meiryo"/>
                <a:sym typeface="Meiryo"/>
              </a:rPr>
              <a:t>環境認識　～新型コロナウイルス感染症の影響～</a:t>
            </a:r>
            <a:endParaRPr sz="2400" b="1">
              <a:solidFill>
                <a:schemeClr val="dk1"/>
              </a:solidFill>
              <a:latin typeface="Meiryo"/>
              <a:ea typeface="Meiryo"/>
              <a:cs typeface="Meiryo"/>
              <a:sym typeface="Meiryo"/>
            </a:endParaRPr>
          </a:p>
        </p:txBody>
      </p:sp>
      <p:sp>
        <p:nvSpPr>
          <p:cNvPr id="193" name="Google Shape;193;p9"/>
          <p:cNvSpPr txBox="1"/>
          <p:nvPr/>
        </p:nvSpPr>
        <p:spPr>
          <a:xfrm>
            <a:off x="3451786" y="6157689"/>
            <a:ext cx="7285486" cy="284693"/>
          </a:xfrm>
          <a:prstGeom prst="rect">
            <a:avLst/>
          </a:prstGeom>
          <a:noFill/>
          <a:ln>
            <a:noFill/>
          </a:ln>
        </p:spPr>
        <p:txBody>
          <a:bodyPr spcFirstLastPara="1" wrap="square" lIns="91425" tIns="45700" rIns="91425" bIns="45700" anchor="t" anchorCtr="0">
            <a:spAutoFit/>
          </a:bodyPr>
          <a:lstStyle/>
          <a:p>
            <a:pPr marL="0" marR="0" lvl="0" indent="0" algn="r" rtl="0">
              <a:lnSpc>
                <a:spcPct val="136487"/>
              </a:lnSpc>
              <a:spcBef>
                <a:spcPts val="0"/>
              </a:spcBef>
              <a:spcAft>
                <a:spcPts val="0"/>
              </a:spcAft>
              <a:buNone/>
            </a:pPr>
            <a:r>
              <a:rPr lang="ja-JP" sz="1099">
                <a:solidFill>
                  <a:schemeClr val="dk1"/>
                </a:solidFill>
                <a:latin typeface="Meiryo"/>
                <a:ea typeface="Meiryo"/>
                <a:cs typeface="Meiryo"/>
                <a:sym typeface="Meiryo"/>
              </a:rPr>
              <a:t>（出典：東京商工会議所「中小企業の経営課題に関するアンケート」調査結果について）</a:t>
            </a:r>
            <a:endParaRPr/>
          </a:p>
        </p:txBody>
      </p:sp>
      <p:sp>
        <p:nvSpPr>
          <p:cNvPr id="194" name="Google Shape;194;p9"/>
          <p:cNvSpPr/>
          <p:nvPr/>
        </p:nvSpPr>
        <p:spPr>
          <a:xfrm>
            <a:off x="540296" y="863351"/>
            <a:ext cx="5576231" cy="399578"/>
          </a:xfrm>
          <a:prstGeom prst="roundRect">
            <a:avLst>
              <a:gd name="adj" fmla="val 16667"/>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74478"/>
              </a:lnSpc>
              <a:spcBef>
                <a:spcPts val="0"/>
              </a:spcBef>
              <a:spcAft>
                <a:spcPts val="0"/>
              </a:spcAft>
              <a:buNone/>
            </a:pPr>
            <a:r>
              <a:rPr lang="ja-JP" sz="2014" b="1">
                <a:solidFill>
                  <a:schemeClr val="lt1"/>
                </a:solidFill>
                <a:latin typeface="Meiryo"/>
                <a:ea typeface="Meiryo"/>
                <a:cs typeface="Meiryo"/>
                <a:sym typeface="Meiryo"/>
              </a:rPr>
              <a:t>新型コロナウイルス関連融資の返済見通し</a:t>
            </a:r>
            <a:endParaRPr sz="2014" b="1">
              <a:solidFill>
                <a:schemeClr val="lt1"/>
              </a:solidFill>
              <a:latin typeface="Meiryo"/>
              <a:ea typeface="Meiryo"/>
              <a:cs typeface="Meiryo"/>
              <a:sym typeface="Meiryo"/>
            </a:endParaRPr>
          </a:p>
        </p:txBody>
      </p:sp>
      <p:pic>
        <p:nvPicPr>
          <p:cNvPr id="195" name="Google Shape;195;p9"/>
          <p:cNvPicPr preferRelativeResize="0"/>
          <p:nvPr/>
        </p:nvPicPr>
        <p:blipFill rotWithShape="1">
          <a:blip r:embed="rId3">
            <a:alphaModFix/>
          </a:blip>
          <a:srcRect/>
          <a:stretch/>
        </p:blipFill>
        <p:spPr>
          <a:xfrm>
            <a:off x="468288" y="1405161"/>
            <a:ext cx="10268984" cy="4715638"/>
          </a:xfrm>
          <a:prstGeom prst="rect">
            <a:avLst/>
          </a:prstGeom>
          <a:noFill/>
          <a:ln>
            <a:noFill/>
          </a:ln>
        </p:spPr>
      </p:pic>
      <p:sp>
        <p:nvSpPr>
          <p:cNvPr id="196" name="Google Shape;196;p9"/>
          <p:cNvSpPr txBox="1"/>
          <p:nvPr/>
        </p:nvSpPr>
        <p:spPr>
          <a:xfrm>
            <a:off x="1822360" y="6569122"/>
            <a:ext cx="7560840" cy="830997"/>
          </a:xfrm>
          <a:prstGeom prst="rect">
            <a:avLst/>
          </a:prstGeom>
          <a:noFill/>
          <a:ln w="50800" cap="flat" cmpd="dbl">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800">
              <a:solidFill>
                <a:schemeClr val="dk1"/>
              </a:solidFill>
              <a:latin typeface="Meiryo"/>
              <a:ea typeface="Meiryo"/>
              <a:cs typeface="Meiryo"/>
              <a:sym typeface="Meiryo"/>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　約定通り返済ができない事業者の増加が懸念されている…</a:t>
            </a:r>
            <a:endParaRPr/>
          </a:p>
          <a:p>
            <a:pPr marL="0" marR="0" lvl="0" indent="0" algn="l" rtl="0">
              <a:lnSpc>
                <a:spcPct val="100000"/>
              </a:lnSpc>
              <a:spcBef>
                <a:spcPts val="0"/>
              </a:spcBef>
              <a:spcAft>
                <a:spcPts val="0"/>
              </a:spcAft>
              <a:buNone/>
            </a:pPr>
            <a:r>
              <a:rPr lang="ja-JP" sz="2000">
                <a:solidFill>
                  <a:schemeClr val="dk1"/>
                </a:solidFill>
                <a:latin typeface="Meiryo"/>
                <a:ea typeface="Meiryo"/>
                <a:cs typeface="Meiryo"/>
                <a:sym typeface="Meiryo"/>
              </a:rPr>
              <a:t>　ますます取引先の倒産リスクが高まると想定されます。</a:t>
            </a:r>
            <a:endParaRPr sz="800">
              <a:solidFill>
                <a:schemeClr val="dk1"/>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name="標準デザイン">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496E05F8598BF46B8B44393FCC1F57A" ma:contentTypeVersion="22" ma:contentTypeDescription="新しいドキュメントを作成します。" ma:contentTypeScope="" ma:versionID="3711ea56e1495c4423c73fec88d365e4">
  <xsd:schema xmlns:xsd="http://www.w3.org/2001/XMLSchema" xmlns:xs="http://www.w3.org/2001/XMLSchema" xmlns:p="http://schemas.microsoft.com/office/2006/metadata/properties" xmlns:ns2="aec56053-b6da-47a5-87a5-bb17afdde872" xmlns:ns3="55a73d1b-bdcf-4006-8842-5c56eb077f37" targetNamespace="http://schemas.microsoft.com/office/2006/metadata/properties" ma:root="true" ma:fieldsID="5e0ad4f3b351792514e8528223312533" ns2:_="" ns3:_="">
    <xsd:import namespace="aec56053-b6da-47a5-87a5-bb17afdde872"/>
    <xsd:import namespace="55a73d1b-bdcf-4006-8842-5c56eb077f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56053-b6da-47a5-87a5-bb17afdde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7bf4cca3-9ce1-4e9b-8ed3-cc14496d78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a73d1b-bdcf-4006-8842-5c56eb077f3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532745-8a6e-4a96-8fbe-ac871be9b4f0}" ma:internalName="TaxCatchAll" ma:showField="CatchAllData" ma:web="55a73d1b-bdcf-4006-8842-5c56eb077f3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9AACF-0110-4399-8286-EA2828B825C7}">
  <ds:schemaRefs>
    <ds:schemaRef ds:uri="http://schemas.microsoft.com/sharepoint/v3/contenttype/forms"/>
  </ds:schemaRefs>
</ds:datastoreItem>
</file>

<file path=customXml/itemProps2.xml><?xml version="1.0" encoding="utf-8"?>
<ds:datastoreItem xmlns:ds="http://schemas.openxmlformats.org/officeDocument/2006/customXml" ds:itemID="{47573A6C-FAD1-4310-8362-2A26D7D616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c56053-b6da-47a5-87a5-bb17afdde872"/>
    <ds:schemaRef ds:uri="55a73d1b-bdcf-4006-8842-5c56eb077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TotalTime>
  <Words>3485</Words>
  <Application>Microsoft Office PowerPoint</Application>
  <PresentationFormat>ユーザー設定</PresentationFormat>
  <Paragraphs>516</Paragraphs>
  <Slides>22</Slides>
  <Notes>22</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22</vt:i4>
      </vt:variant>
    </vt:vector>
  </HeadingPairs>
  <TitlesOfParts>
    <vt:vector size="34" baseType="lpstr">
      <vt:lpstr>メイリオ</vt:lpstr>
      <vt:lpstr>Verdana</vt:lpstr>
      <vt:lpstr>Helvetica Neue</vt:lpstr>
      <vt:lpstr>Arial</vt:lpstr>
      <vt:lpstr>ＭＳ Ｐゴシック</vt:lpstr>
      <vt:lpstr>メイリオ</vt:lpstr>
      <vt:lpstr>Noto Sans Symbols</vt:lpstr>
      <vt:lpstr>Calibri</vt:lpstr>
      <vt:lpstr>ＭＳ Ｐゴシック</vt:lpstr>
      <vt:lpstr>標準デザイン</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営開三課　東</dc:creator>
  <cp:lastModifiedBy>西岡 奎斗</cp:lastModifiedBy>
  <cp:revision>1</cp:revision>
  <dcterms:created xsi:type="dcterms:W3CDTF">2013-10-04T08:35:52Z</dcterms:created>
  <dcterms:modified xsi:type="dcterms:W3CDTF">2023-06-02T01:35:10Z</dcterms:modified>
</cp:coreProperties>
</file>