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3"/>
  </p:sldMasterIdLst>
  <p:notesMasterIdLst>
    <p:notesMasterId r:id="rId20"/>
  </p:notesMasterIdLst>
  <p:handoutMasterIdLst>
    <p:handoutMasterId r:id="rId21"/>
  </p:handoutMasterIdLst>
  <p:sldIdLst>
    <p:sldId id="256" r:id="rId4"/>
    <p:sldId id="261" r:id="rId5"/>
    <p:sldId id="285" r:id="rId6"/>
    <p:sldId id="267" r:id="rId7"/>
    <p:sldId id="264" r:id="rId8"/>
    <p:sldId id="281" r:id="rId9"/>
    <p:sldId id="282" r:id="rId10"/>
    <p:sldId id="277" r:id="rId11"/>
    <p:sldId id="286" r:id="rId12"/>
    <p:sldId id="284" r:id="rId13"/>
    <p:sldId id="258" r:id="rId14"/>
    <p:sldId id="279" r:id="rId15"/>
    <p:sldId id="287" r:id="rId16"/>
    <p:sldId id="266" r:id="rId17"/>
    <p:sldId id="268" r:id="rId18"/>
    <p:sldId id="263" r:id="rId19"/>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BECCCC-B06C-0149-58AA-FB304F78AE0D}" name="小泉 駿紀" initials="小泉" userId="S::s-koizumi@zenkoku.shokokai.or.jp::0f8e9711-c40a-45b7-a704-bdc2c22a01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EAEAEA"/>
    <a:srgbClr val="D5EA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009DDF-DFEE-4AE7-82DE-730250B24CF6}" v="5" dt="2023-04-12T08:04:01.02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テーマ スタイル 2 - アクセント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95088" autoAdjust="0"/>
  </p:normalViewPr>
  <p:slideViewPr>
    <p:cSldViewPr snapToGrid="0">
      <p:cViewPr varScale="1">
        <p:scale>
          <a:sx n="62" d="100"/>
          <a:sy n="62" d="100"/>
        </p:scale>
        <p:origin x="1496" y="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253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1.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F54CB7F-3F7F-4340-9FA4-A4B5D9B7A9F0}"/>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a:extLst>
              <a:ext uri="{FF2B5EF4-FFF2-40B4-BE49-F238E27FC236}">
                <a16:creationId xmlns:a16="http://schemas.microsoft.com/office/drawing/2014/main" id="{2D46BE75-24F6-404C-AB9C-C90F6C479674}"/>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4B45334-3573-4B4F-9DEE-CCF963D1574F}"/>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F910E15D-69A8-4C8D-BAA6-1597E43D9432}" type="slidenum">
              <a:rPr kumimoji="1" lang="ja-JP" altLang="en-US" smtClean="0"/>
              <a:t>‹#›</a:t>
            </a:fld>
            <a:endParaRPr kumimoji="1" lang="ja-JP" altLang="en-US"/>
          </a:p>
        </p:txBody>
      </p:sp>
    </p:spTree>
    <p:extLst>
      <p:ext uri="{BB962C8B-B14F-4D97-AF65-F5344CB8AC3E}">
        <p14:creationId xmlns:p14="http://schemas.microsoft.com/office/powerpoint/2010/main" val="8041223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4902288B-DFF0-49CC-B4F9-449F4A1BB5A4}" type="slidenum">
              <a:rPr kumimoji="1" lang="ja-JP" altLang="en-US" smtClean="0"/>
              <a:t>‹#›</a:t>
            </a:fld>
            <a:endParaRPr kumimoji="1" lang="ja-JP" altLang="en-US"/>
          </a:p>
        </p:txBody>
      </p:sp>
    </p:spTree>
    <p:extLst>
      <p:ext uri="{BB962C8B-B14F-4D97-AF65-F5344CB8AC3E}">
        <p14:creationId xmlns:p14="http://schemas.microsoft.com/office/powerpoint/2010/main" val="16731755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902288B-DFF0-49CC-B4F9-449F4A1BB5A4}" type="slidenum">
              <a:rPr kumimoji="1" lang="ja-JP" altLang="en-US" smtClean="0"/>
              <a:t>4</a:t>
            </a:fld>
            <a:endParaRPr kumimoji="1" lang="ja-JP" altLang="en-US"/>
          </a:p>
        </p:txBody>
      </p:sp>
    </p:spTree>
    <p:extLst>
      <p:ext uri="{BB962C8B-B14F-4D97-AF65-F5344CB8AC3E}">
        <p14:creationId xmlns:p14="http://schemas.microsoft.com/office/powerpoint/2010/main" val="2713508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902288B-DFF0-49CC-B4F9-449F4A1BB5A4}" type="slidenum">
              <a:rPr kumimoji="1" lang="ja-JP" altLang="en-US" smtClean="0"/>
              <a:t>5</a:t>
            </a:fld>
            <a:endParaRPr kumimoji="1" lang="ja-JP" altLang="en-US"/>
          </a:p>
        </p:txBody>
      </p:sp>
    </p:spTree>
    <p:extLst>
      <p:ext uri="{BB962C8B-B14F-4D97-AF65-F5344CB8AC3E}">
        <p14:creationId xmlns:p14="http://schemas.microsoft.com/office/powerpoint/2010/main" val="3206656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902288B-DFF0-49CC-B4F9-449F4A1BB5A4}" type="slidenum">
              <a:rPr kumimoji="1" lang="ja-JP" altLang="en-US" smtClean="0"/>
              <a:t>6</a:t>
            </a:fld>
            <a:endParaRPr kumimoji="1" lang="ja-JP" altLang="en-US"/>
          </a:p>
        </p:txBody>
      </p:sp>
    </p:spTree>
    <p:extLst>
      <p:ext uri="{BB962C8B-B14F-4D97-AF65-F5344CB8AC3E}">
        <p14:creationId xmlns:p14="http://schemas.microsoft.com/office/powerpoint/2010/main" val="2893544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902288B-DFF0-49CC-B4F9-449F4A1BB5A4}" type="slidenum">
              <a:rPr kumimoji="1" lang="ja-JP" altLang="en-US" smtClean="0"/>
              <a:t>7</a:t>
            </a:fld>
            <a:endParaRPr kumimoji="1" lang="ja-JP" altLang="en-US"/>
          </a:p>
        </p:txBody>
      </p:sp>
    </p:spTree>
    <p:extLst>
      <p:ext uri="{BB962C8B-B14F-4D97-AF65-F5344CB8AC3E}">
        <p14:creationId xmlns:p14="http://schemas.microsoft.com/office/powerpoint/2010/main" val="3484022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36C5E72-E635-4DFB-8EAA-E64573C05DCA}" type="datetime1">
              <a:rPr kumimoji="1" lang="ja-JP" altLang="en-US" smtClean="0"/>
              <a:t>2023/4/17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810E963-F2A4-45ED-9D6F-C068F6878A5D}" type="slidenum">
              <a:rPr kumimoji="1" lang="ja-JP" altLang="en-US" smtClean="0"/>
              <a:t>‹#›</a:t>
            </a:fld>
            <a:endParaRPr kumimoji="1" lang="ja-JP" altLang="en-US"/>
          </a:p>
        </p:txBody>
      </p:sp>
    </p:spTree>
    <p:extLst>
      <p:ext uri="{BB962C8B-B14F-4D97-AF65-F5344CB8AC3E}">
        <p14:creationId xmlns:p14="http://schemas.microsoft.com/office/powerpoint/2010/main" val="2219589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682214-D7EE-4895-B651-E42738A08DAA}" type="datetime1">
              <a:rPr kumimoji="1" lang="ja-JP" altLang="en-US" smtClean="0"/>
              <a:t>2023/4/17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810E963-F2A4-45ED-9D6F-C068F6878A5D}" type="slidenum">
              <a:rPr kumimoji="1" lang="ja-JP" altLang="en-US" smtClean="0"/>
              <a:t>‹#›</a:t>
            </a:fld>
            <a:endParaRPr kumimoji="1" lang="ja-JP" altLang="en-US"/>
          </a:p>
        </p:txBody>
      </p:sp>
    </p:spTree>
    <p:extLst>
      <p:ext uri="{BB962C8B-B14F-4D97-AF65-F5344CB8AC3E}">
        <p14:creationId xmlns:p14="http://schemas.microsoft.com/office/powerpoint/2010/main" val="2871190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BD4717C-8372-4807-A78C-CB2E3FCFA5A4}" type="datetime1">
              <a:rPr kumimoji="1" lang="ja-JP" altLang="en-US" smtClean="0"/>
              <a:t>2023/4/17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810E963-F2A4-45ED-9D6F-C068F6878A5D}" type="slidenum">
              <a:rPr kumimoji="1" lang="ja-JP" altLang="en-US" smtClean="0"/>
              <a:t>‹#›</a:t>
            </a:fld>
            <a:endParaRPr kumimoji="1" lang="ja-JP" altLang="en-US"/>
          </a:p>
        </p:txBody>
      </p:sp>
    </p:spTree>
    <p:extLst>
      <p:ext uri="{BB962C8B-B14F-4D97-AF65-F5344CB8AC3E}">
        <p14:creationId xmlns:p14="http://schemas.microsoft.com/office/powerpoint/2010/main" val="3100879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7E018C-276A-4E61-A859-B3AC89907AC2}" type="datetime1">
              <a:rPr kumimoji="1" lang="ja-JP" altLang="en-US" smtClean="0"/>
              <a:t>2023/4/17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810E963-F2A4-45ED-9D6F-C068F6878A5D}" type="slidenum">
              <a:rPr kumimoji="1" lang="ja-JP" altLang="en-US" smtClean="0"/>
              <a:t>‹#›</a:t>
            </a:fld>
            <a:endParaRPr kumimoji="1" lang="ja-JP" altLang="en-US"/>
          </a:p>
        </p:txBody>
      </p:sp>
    </p:spTree>
    <p:extLst>
      <p:ext uri="{BB962C8B-B14F-4D97-AF65-F5344CB8AC3E}">
        <p14:creationId xmlns:p14="http://schemas.microsoft.com/office/powerpoint/2010/main" val="3785582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20EA846-85AF-4589-88BA-393490A27EEC}" type="datetime1">
              <a:rPr kumimoji="1" lang="ja-JP" altLang="en-US" smtClean="0"/>
              <a:t>2023/4/17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810E963-F2A4-45ED-9D6F-C068F6878A5D}" type="slidenum">
              <a:rPr kumimoji="1" lang="ja-JP" altLang="en-US" smtClean="0"/>
              <a:t>‹#›</a:t>
            </a:fld>
            <a:endParaRPr kumimoji="1" lang="ja-JP" altLang="en-US"/>
          </a:p>
        </p:txBody>
      </p:sp>
    </p:spTree>
    <p:extLst>
      <p:ext uri="{BB962C8B-B14F-4D97-AF65-F5344CB8AC3E}">
        <p14:creationId xmlns:p14="http://schemas.microsoft.com/office/powerpoint/2010/main" val="2207480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FBE2382-D3E4-4A7C-AE9A-710AA00AC4D1}" type="datetime1">
              <a:rPr kumimoji="1" lang="ja-JP" altLang="en-US" smtClean="0"/>
              <a:t>2023/4/17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810E963-F2A4-45ED-9D6F-C068F6878A5D}" type="slidenum">
              <a:rPr kumimoji="1" lang="ja-JP" altLang="en-US" smtClean="0"/>
              <a:t>‹#›</a:t>
            </a:fld>
            <a:endParaRPr kumimoji="1" lang="ja-JP" altLang="en-US"/>
          </a:p>
        </p:txBody>
      </p:sp>
    </p:spTree>
    <p:extLst>
      <p:ext uri="{BB962C8B-B14F-4D97-AF65-F5344CB8AC3E}">
        <p14:creationId xmlns:p14="http://schemas.microsoft.com/office/powerpoint/2010/main" val="4070509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2EB7032-E1C0-4ECF-B04D-919CC648EA23}" type="datetime1">
              <a:rPr kumimoji="1" lang="ja-JP" altLang="en-US" smtClean="0"/>
              <a:t>2023/4/17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810E963-F2A4-45ED-9D6F-C068F6878A5D}" type="slidenum">
              <a:rPr kumimoji="1" lang="ja-JP" altLang="en-US" smtClean="0"/>
              <a:t>‹#›</a:t>
            </a:fld>
            <a:endParaRPr kumimoji="1" lang="ja-JP" altLang="en-US"/>
          </a:p>
        </p:txBody>
      </p:sp>
    </p:spTree>
    <p:extLst>
      <p:ext uri="{BB962C8B-B14F-4D97-AF65-F5344CB8AC3E}">
        <p14:creationId xmlns:p14="http://schemas.microsoft.com/office/powerpoint/2010/main" val="101633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32E519A-D031-43EA-A562-B215DFF40EBD}" type="datetime1">
              <a:rPr kumimoji="1" lang="ja-JP" altLang="en-US" smtClean="0"/>
              <a:t>2023/4/17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810E963-F2A4-45ED-9D6F-C068F6878A5D}" type="slidenum">
              <a:rPr kumimoji="1" lang="ja-JP" altLang="en-US" smtClean="0"/>
              <a:t>‹#›</a:t>
            </a:fld>
            <a:endParaRPr kumimoji="1" lang="ja-JP" altLang="en-US"/>
          </a:p>
        </p:txBody>
      </p:sp>
    </p:spTree>
    <p:extLst>
      <p:ext uri="{BB962C8B-B14F-4D97-AF65-F5344CB8AC3E}">
        <p14:creationId xmlns:p14="http://schemas.microsoft.com/office/powerpoint/2010/main" val="2346172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5F675-24CC-4A92-895D-6DAFD685B1A3}" type="datetime1">
              <a:rPr kumimoji="1" lang="ja-JP" altLang="en-US" smtClean="0"/>
              <a:t>2023/4/17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126792" y="6579105"/>
            <a:ext cx="2057400" cy="365125"/>
          </a:xfrm>
        </p:spPr>
        <p:txBody>
          <a:bodyPr/>
          <a:lstStyle/>
          <a:p>
            <a:fld id="{D810E963-F2A4-45ED-9D6F-C068F6878A5D}" type="slidenum">
              <a:rPr kumimoji="1" lang="ja-JP" altLang="en-US" smtClean="0"/>
              <a:t>‹#›</a:t>
            </a:fld>
            <a:endParaRPr kumimoji="1" lang="ja-JP" altLang="en-US"/>
          </a:p>
        </p:txBody>
      </p:sp>
    </p:spTree>
    <p:extLst>
      <p:ext uri="{BB962C8B-B14F-4D97-AF65-F5344CB8AC3E}">
        <p14:creationId xmlns:p14="http://schemas.microsoft.com/office/powerpoint/2010/main" val="3572712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63D667F-93CA-4525-B1E5-15DA0F1C3DCC}" type="datetime1">
              <a:rPr kumimoji="1" lang="ja-JP" altLang="en-US" smtClean="0"/>
              <a:t>2023/4/17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810E963-F2A4-45ED-9D6F-C068F6878A5D}" type="slidenum">
              <a:rPr kumimoji="1" lang="ja-JP" altLang="en-US" smtClean="0"/>
              <a:t>‹#›</a:t>
            </a:fld>
            <a:endParaRPr kumimoji="1" lang="ja-JP" altLang="en-US"/>
          </a:p>
        </p:txBody>
      </p:sp>
    </p:spTree>
    <p:extLst>
      <p:ext uri="{BB962C8B-B14F-4D97-AF65-F5344CB8AC3E}">
        <p14:creationId xmlns:p14="http://schemas.microsoft.com/office/powerpoint/2010/main" val="1828498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C8E4B8D-0DD9-4556-993E-90207ABEE72F}" type="datetime1">
              <a:rPr kumimoji="1" lang="ja-JP" altLang="en-US" smtClean="0"/>
              <a:t>2023/4/17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810E963-F2A4-45ED-9D6F-C068F6878A5D}" type="slidenum">
              <a:rPr kumimoji="1" lang="ja-JP" altLang="en-US" smtClean="0"/>
              <a:t>‹#›</a:t>
            </a:fld>
            <a:endParaRPr kumimoji="1" lang="ja-JP" altLang="en-US"/>
          </a:p>
        </p:txBody>
      </p:sp>
    </p:spTree>
    <p:extLst>
      <p:ext uri="{BB962C8B-B14F-4D97-AF65-F5344CB8AC3E}">
        <p14:creationId xmlns:p14="http://schemas.microsoft.com/office/powerpoint/2010/main" val="3665972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D8BDA-CC91-4637-90FB-952AF3587ED8}" type="datetime1">
              <a:rPr kumimoji="1" lang="ja-JP" altLang="en-US" smtClean="0"/>
              <a:t>2023/4/17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0E963-F2A4-45ED-9D6F-C068F6878A5D}" type="slidenum">
              <a:rPr kumimoji="1" lang="ja-JP" altLang="en-US" smtClean="0"/>
              <a:t>‹#›</a:t>
            </a:fld>
            <a:endParaRPr kumimoji="1" lang="ja-JP" altLang="en-US"/>
          </a:p>
        </p:txBody>
      </p:sp>
    </p:spTree>
    <p:extLst>
      <p:ext uri="{BB962C8B-B14F-4D97-AF65-F5344CB8AC3E}">
        <p14:creationId xmlns:p14="http://schemas.microsoft.com/office/powerpoint/2010/main" val="4027570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it.ly/3emH3U9" TargetMode="External"/><Relationship Id="rId1" Type="http://schemas.openxmlformats.org/officeDocument/2006/relationships/slideLayout" Target="../slideLayouts/slideLayout2.xml"/><Relationship Id="rId5" Type="http://schemas.openxmlformats.org/officeDocument/2006/relationships/image" Target="../media/image10.tmp"/><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s://timespay.jp/faq/pdf/operation_download.pdf?202302" TargetMode="External"/><Relationship Id="rId2" Type="http://schemas.openxmlformats.org/officeDocument/2006/relationships/hyperlink" Target="https://timespay.jp/faq/"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hyperlink" Target="https://bit.ly/3emH3U9"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hyperlink" Target="https://timespay.jp/faq/need_signup.html"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C04646-731A-42D6-B7AD-E5F824EE27A5}"/>
              </a:ext>
            </a:extLst>
          </p:cNvPr>
          <p:cNvSpPr>
            <a:spLocks noGrp="1"/>
          </p:cNvSpPr>
          <p:nvPr>
            <p:ph type="ctrTitle"/>
          </p:nvPr>
        </p:nvSpPr>
        <p:spPr>
          <a:xfrm>
            <a:off x="685800" y="1597577"/>
            <a:ext cx="7772400" cy="2387600"/>
          </a:xfrm>
        </p:spPr>
        <p:txBody>
          <a:bodyPr anchor="ctr">
            <a:normAutofit/>
          </a:bodyPr>
          <a:lstStyle/>
          <a:p>
            <a:r>
              <a:rPr kumimoji="1" lang="ja-JP" altLang="en-US" sz="2800" b="1" dirty="0">
                <a:latin typeface="BIZ UDPゴシック" panose="020B0400000000000000" pitchFamily="50" charset="-128"/>
                <a:ea typeface="BIZ UDPゴシック" panose="020B0400000000000000" pitchFamily="50" charset="-128"/>
              </a:rPr>
              <a:t>タイムズペイ　商工会プラン第二弾について</a:t>
            </a:r>
          </a:p>
        </p:txBody>
      </p:sp>
      <p:sp>
        <p:nvSpPr>
          <p:cNvPr id="5" name="サブタイトル 13">
            <a:extLst>
              <a:ext uri="{FF2B5EF4-FFF2-40B4-BE49-F238E27FC236}">
                <a16:creationId xmlns:a16="http://schemas.microsoft.com/office/drawing/2014/main" id="{1D2AAD1B-42E4-423F-A4C4-18FC3D3DA2CA}"/>
              </a:ext>
            </a:extLst>
          </p:cNvPr>
          <p:cNvSpPr txBox="1">
            <a:spLocks/>
          </p:cNvSpPr>
          <p:nvPr/>
        </p:nvSpPr>
        <p:spPr>
          <a:xfrm>
            <a:off x="4114800" y="5068452"/>
            <a:ext cx="4378961" cy="966588"/>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r"/>
            <a:r>
              <a:rPr lang="ja-JP" altLang="en-US" sz="1800" dirty="0">
                <a:latin typeface="BIZ UDPゴシック" panose="020B0400000000000000" pitchFamily="50" charset="-128"/>
                <a:ea typeface="BIZ UDPゴシック" panose="020B0400000000000000" pitchFamily="50" charset="-128"/>
              </a:rPr>
              <a:t>令和</a:t>
            </a:r>
            <a:r>
              <a:rPr lang="en-US" altLang="ja-JP" sz="1800" dirty="0">
                <a:latin typeface="BIZ UDPゴシック" panose="020B0400000000000000" pitchFamily="50" charset="-128"/>
                <a:ea typeface="BIZ UDPゴシック" panose="020B0400000000000000" pitchFamily="50" charset="-128"/>
              </a:rPr>
              <a:t>5</a:t>
            </a:r>
            <a:r>
              <a:rPr lang="ja-JP" altLang="en-US" sz="1800" dirty="0">
                <a:latin typeface="BIZ UDPゴシック" panose="020B0400000000000000" pitchFamily="50" charset="-128"/>
                <a:ea typeface="BIZ UDPゴシック" panose="020B0400000000000000" pitchFamily="50" charset="-128"/>
              </a:rPr>
              <a:t>年</a:t>
            </a:r>
            <a:r>
              <a:rPr lang="en-US" altLang="ja-JP" sz="1800" dirty="0">
                <a:latin typeface="BIZ UDPゴシック" panose="020B0400000000000000" pitchFamily="50" charset="-128"/>
                <a:ea typeface="BIZ UDPゴシック" panose="020B0400000000000000" pitchFamily="50" charset="-128"/>
              </a:rPr>
              <a:t>4</a:t>
            </a:r>
            <a:r>
              <a:rPr lang="ja-JP" altLang="en-US" sz="1800" dirty="0">
                <a:latin typeface="BIZ UDPゴシック" panose="020B0400000000000000" pitchFamily="50" charset="-128"/>
                <a:ea typeface="BIZ UDPゴシック" panose="020B0400000000000000" pitchFamily="50" charset="-128"/>
              </a:rPr>
              <a:t>月　改訂版</a:t>
            </a:r>
            <a:endParaRPr lang="en-US" altLang="ja-JP" sz="1800" dirty="0">
              <a:latin typeface="BIZ UDPゴシック" panose="020B0400000000000000" pitchFamily="50" charset="-128"/>
              <a:ea typeface="BIZ UDPゴシック" panose="020B0400000000000000" pitchFamily="50" charset="-128"/>
            </a:endParaRPr>
          </a:p>
          <a:p>
            <a:pPr algn="r"/>
            <a:r>
              <a:rPr lang="ja-JP" altLang="en-US" sz="1800" dirty="0">
                <a:latin typeface="BIZ UDPゴシック" panose="020B0400000000000000" pitchFamily="50" charset="-128"/>
                <a:ea typeface="BIZ UDPゴシック" panose="020B0400000000000000" pitchFamily="50" charset="-128"/>
              </a:rPr>
              <a:t>全国商工会連合会</a:t>
            </a:r>
            <a:endParaRPr lang="en-US" altLang="ja-JP" sz="1800" dirty="0">
              <a:latin typeface="BIZ UDPゴシック" panose="020B0400000000000000" pitchFamily="50" charset="-128"/>
              <a:ea typeface="BIZ UDPゴシック" panose="020B0400000000000000" pitchFamily="50" charset="-128"/>
            </a:endParaRPr>
          </a:p>
          <a:p>
            <a:pPr algn="r"/>
            <a:r>
              <a:rPr lang="ja-JP" altLang="en-US" sz="1800" dirty="0">
                <a:latin typeface="BIZ UDPゴシック" panose="020B0400000000000000" pitchFamily="50" charset="-128"/>
                <a:ea typeface="BIZ UDPゴシック" panose="020B0400000000000000" pitchFamily="50" charset="-128"/>
              </a:rPr>
              <a:t>総務企画部　経営情報戦略課</a:t>
            </a:r>
          </a:p>
        </p:txBody>
      </p:sp>
      <p:cxnSp>
        <p:nvCxnSpPr>
          <p:cNvPr id="4" name="直線コネクタ 3">
            <a:extLst>
              <a:ext uri="{FF2B5EF4-FFF2-40B4-BE49-F238E27FC236}">
                <a16:creationId xmlns:a16="http://schemas.microsoft.com/office/drawing/2014/main" id="{CAADEB65-C269-412D-8BA1-195141963058}"/>
              </a:ext>
            </a:extLst>
          </p:cNvPr>
          <p:cNvCxnSpPr>
            <a:cxnSpLocks/>
          </p:cNvCxnSpPr>
          <p:nvPr/>
        </p:nvCxnSpPr>
        <p:spPr>
          <a:xfrm>
            <a:off x="785091" y="3142487"/>
            <a:ext cx="7573818" cy="0"/>
          </a:xfrm>
          <a:prstGeom prst="line">
            <a:avLst/>
          </a:prstGeom>
          <a:ln w="28575">
            <a:solidFill>
              <a:srgbClr val="4472C4"/>
            </a:solidFill>
          </a:ln>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2A40AD6C-40E7-4912-9AE7-8AF8E9828163}"/>
              </a:ext>
            </a:extLst>
          </p:cNvPr>
          <p:cNvSpPr/>
          <p:nvPr/>
        </p:nvSpPr>
        <p:spPr>
          <a:xfrm>
            <a:off x="8061158" y="192506"/>
            <a:ext cx="890337" cy="2675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ysClr val="windowText" lastClr="000000"/>
                </a:solidFill>
                <a:latin typeface="BIZ UDPゴシック" panose="020B0400000000000000" pitchFamily="50" charset="-128"/>
                <a:ea typeface="BIZ UDPゴシック" panose="020B0400000000000000" pitchFamily="50" charset="-128"/>
              </a:rPr>
              <a:t>別　添</a:t>
            </a:r>
          </a:p>
        </p:txBody>
      </p:sp>
    </p:spTree>
    <p:extLst>
      <p:ext uri="{BB962C8B-B14F-4D97-AF65-F5344CB8AC3E}">
        <p14:creationId xmlns:p14="http://schemas.microsoft.com/office/powerpoint/2010/main" val="134664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22A6C47-6C5D-4753-9AF7-03804DD6072D}"/>
              </a:ext>
            </a:extLst>
          </p:cNvPr>
          <p:cNvSpPr>
            <a:spLocks noGrp="1"/>
          </p:cNvSpPr>
          <p:nvPr>
            <p:ph type="sldNum" sz="quarter" idx="12"/>
          </p:nvPr>
        </p:nvSpPr>
        <p:spPr>
          <a:xfrm>
            <a:off x="7080110" y="6492875"/>
            <a:ext cx="2057400" cy="365125"/>
          </a:xfrm>
        </p:spPr>
        <p:txBody>
          <a:bodyPr/>
          <a:lstStyle/>
          <a:p>
            <a:r>
              <a:rPr kumimoji="1" lang="ja-JP" altLang="en-US" dirty="0">
                <a:latin typeface="BIZ UDPゴシック" panose="020B0400000000000000" pitchFamily="50" charset="-128"/>
                <a:ea typeface="BIZ UDPゴシック" panose="020B0400000000000000" pitchFamily="50" charset="-128"/>
              </a:rPr>
              <a:t>９</a:t>
            </a:r>
          </a:p>
        </p:txBody>
      </p:sp>
      <p:sp>
        <p:nvSpPr>
          <p:cNvPr id="2" name="正方形/長方形 1">
            <a:extLst>
              <a:ext uri="{FF2B5EF4-FFF2-40B4-BE49-F238E27FC236}">
                <a16:creationId xmlns:a16="http://schemas.microsoft.com/office/drawing/2014/main" id="{0A2AB618-999F-CEAE-51D3-EA9FB5671058}"/>
              </a:ext>
            </a:extLst>
          </p:cNvPr>
          <p:cNvSpPr/>
          <p:nvPr/>
        </p:nvSpPr>
        <p:spPr>
          <a:xfrm>
            <a:off x="0" y="0"/>
            <a:ext cx="9144000" cy="565608"/>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dirty="0">
                <a:latin typeface="BIZ UDPゴシック" panose="020B0400000000000000" pitchFamily="50" charset="-128"/>
                <a:ea typeface="BIZ UDPゴシック" panose="020B0400000000000000" pitchFamily="50" charset="-128"/>
              </a:rPr>
              <a:t>	</a:t>
            </a:r>
            <a:r>
              <a:rPr kumimoji="1" lang="ja-JP" altLang="en-US" sz="2000" b="1" dirty="0">
                <a:latin typeface="BIZ UDPゴシック" panose="020B0400000000000000" pitchFamily="50" charset="-128"/>
                <a:ea typeface="BIZ UDPゴシック" panose="020B0400000000000000" pitchFamily="50" charset="-128"/>
              </a:rPr>
              <a:t>事業実績報告</a:t>
            </a:r>
          </a:p>
        </p:txBody>
      </p:sp>
      <p:sp>
        <p:nvSpPr>
          <p:cNvPr id="18" name="正方形/長方形 17">
            <a:extLst>
              <a:ext uri="{FF2B5EF4-FFF2-40B4-BE49-F238E27FC236}">
                <a16:creationId xmlns:a16="http://schemas.microsoft.com/office/drawing/2014/main" id="{051880AE-A487-71D5-6E4F-182AFE1E0024}"/>
              </a:ext>
            </a:extLst>
          </p:cNvPr>
          <p:cNvSpPr/>
          <p:nvPr/>
        </p:nvSpPr>
        <p:spPr>
          <a:xfrm>
            <a:off x="2224654" y="696101"/>
            <a:ext cx="1514566" cy="266753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C85288A4-F8F6-CF33-6719-CA21FA4F424A}"/>
              </a:ext>
            </a:extLst>
          </p:cNvPr>
          <p:cNvSpPr/>
          <p:nvPr/>
        </p:nvSpPr>
        <p:spPr>
          <a:xfrm>
            <a:off x="3893199" y="697669"/>
            <a:ext cx="1631156" cy="266605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5A353727-DB12-1730-E0E5-DB29B9302FA8}"/>
              </a:ext>
            </a:extLst>
          </p:cNvPr>
          <p:cNvSpPr/>
          <p:nvPr/>
        </p:nvSpPr>
        <p:spPr>
          <a:xfrm>
            <a:off x="5703345" y="697669"/>
            <a:ext cx="1514566" cy="20827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D471C2E1-237E-7525-ED88-8D4C19ED0A75}"/>
              </a:ext>
            </a:extLst>
          </p:cNvPr>
          <p:cNvSpPr/>
          <p:nvPr/>
        </p:nvSpPr>
        <p:spPr>
          <a:xfrm>
            <a:off x="7394939" y="696102"/>
            <a:ext cx="1514566" cy="1474844"/>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pic>
        <p:nvPicPr>
          <p:cNvPr id="22" name="図 21">
            <a:extLst>
              <a:ext uri="{FF2B5EF4-FFF2-40B4-BE49-F238E27FC236}">
                <a16:creationId xmlns:a16="http://schemas.microsoft.com/office/drawing/2014/main" id="{E02A7458-DCE5-1C43-A286-D430E466BF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9323" y="794198"/>
            <a:ext cx="1219201" cy="1219201"/>
          </a:xfrm>
          <a:prstGeom prst="rect">
            <a:avLst/>
          </a:prstGeom>
        </p:spPr>
      </p:pic>
      <p:pic>
        <p:nvPicPr>
          <p:cNvPr id="23" name="図 22">
            <a:extLst>
              <a:ext uri="{FF2B5EF4-FFF2-40B4-BE49-F238E27FC236}">
                <a16:creationId xmlns:a16="http://schemas.microsoft.com/office/drawing/2014/main" id="{A440845A-B836-747E-D148-552937399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4575" y="1044962"/>
            <a:ext cx="1105235" cy="1043078"/>
          </a:xfrm>
          <a:prstGeom prst="rect">
            <a:avLst/>
          </a:prstGeom>
        </p:spPr>
      </p:pic>
      <p:pic>
        <p:nvPicPr>
          <p:cNvPr id="24" name="図 23">
            <a:extLst>
              <a:ext uri="{FF2B5EF4-FFF2-40B4-BE49-F238E27FC236}">
                <a16:creationId xmlns:a16="http://schemas.microsoft.com/office/drawing/2014/main" id="{2C0DD569-36AA-5C49-B8A0-9470418693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5964" y="794198"/>
            <a:ext cx="1097881" cy="1298779"/>
          </a:xfrm>
          <a:prstGeom prst="rect">
            <a:avLst/>
          </a:prstGeom>
        </p:spPr>
      </p:pic>
      <p:sp>
        <p:nvSpPr>
          <p:cNvPr id="25" name="正方形/長方形 24">
            <a:extLst>
              <a:ext uri="{FF2B5EF4-FFF2-40B4-BE49-F238E27FC236}">
                <a16:creationId xmlns:a16="http://schemas.microsoft.com/office/drawing/2014/main" id="{BCABA04D-5165-7593-DFBE-921AE3B3631A}"/>
              </a:ext>
            </a:extLst>
          </p:cNvPr>
          <p:cNvSpPr/>
          <p:nvPr/>
        </p:nvSpPr>
        <p:spPr>
          <a:xfrm>
            <a:off x="6066804" y="794198"/>
            <a:ext cx="873760" cy="304801"/>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商工会</a:t>
            </a:r>
          </a:p>
        </p:txBody>
      </p:sp>
      <p:sp>
        <p:nvSpPr>
          <p:cNvPr id="26" name="正方形/長方形 25">
            <a:extLst>
              <a:ext uri="{FF2B5EF4-FFF2-40B4-BE49-F238E27FC236}">
                <a16:creationId xmlns:a16="http://schemas.microsoft.com/office/drawing/2014/main" id="{13C51C03-B07F-F629-E72F-3195F5C757FF}"/>
              </a:ext>
            </a:extLst>
          </p:cNvPr>
          <p:cNvSpPr/>
          <p:nvPr/>
        </p:nvSpPr>
        <p:spPr>
          <a:xfrm>
            <a:off x="4290761" y="794198"/>
            <a:ext cx="873760" cy="304801"/>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県連合会</a:t>
            </a:r>
          </a:p>
        </p:txBody>
      </p:sp>
      <p:sp>
        <p:nvSpPr>
          <p:cNvPr id="27" name="正方形/長方形 26">
            <a:extLst>
              <a:ext uri="{FF2B5EF4-FFF2-40B4-BE49-F238E27FC236}">
                <a16:creationId xmlns:a16="http://schemas.microsoft.com/office/drawing/2014/main" id="{2B5568B9-6861-C8C6-596B-42A5A277F1AD}"/>
              </a:ext>
            </a:extLst>
          </p:cNvPr>
          <p:cNvSpPr/>
          <p:nvPr/>
        </p:nvSpPr>
        <p:spPr>
          <a:xfrm>
            <a:off x="7696478" y="752458"/>
            <a:ext cx="1028077" cy="304801"/>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会員事業所</a:t>
            </a:r>
          </a:p>
        </p:txBody>
      </p:sp>
      <p:sp>
        <p:nvSpPr>
          <p:cNvPr id="28" name="正方形/長方形 27">
            <a:extLst>
              <a:ext uri="{FF2B5EF4-FFF2-40B4-BE49-F238E27FC236}">
                <a16:creationId xmlns:a16="http://schemas.microsoft.com/office/drawing/2014/main" id="{6F9AE3B7-B1C6-B2A3-4D3A-B18A2C01FBB1}"/>
              </a:ext>
            </a:extLst>
          </p:cNvPr>
          <p:cNvSpPr/>
          <p:nvPr/>
        </p:nvSpPr>
        <p:spPr>
          <a:xfrm>
            <a:off x="554353" y="696101"/>
            <a:ext cx="1514566" cy="266753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pic>
        <p:nvPicPr>
          <p:cNvPr id="29" name="図 28">
            <a:extLst>
              <a:ext uri="{FF2B5EF4-FFF2-40B4-BE49-F238E27FC236}">
                <a16:creationId xmlns:a16="http://schemas.microsoft.com/office/drawing/2014/main" id="{5AD10C27-A7BD-C7A9-558D-59A617F847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593" y="778375"/>
            <a:ext cx="1269740" cy="1376556"/>
          </a:xfrm>
          <a:prstGeom prst="rect">
            <a:avLst/>
          </a:prstGeom>
        </p:spPr>
      </p:pic>
      <p:pic>
        <p:nvPicPr>
          <p:cNvPr id="30" name="図 29">
            <a:extLst>
              <a:ext uri="{FF2B5EF4-FFF2-40B4-BE49-F238E27FC236}">
                <a16:creationId xmlns:a16="http://schemas.microsoft.com/office/drawing/2014/main" id="{9B1C25D7-206D-5375-AF97-045E8C96E9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0149" y="885773"/>
            <a:ext cx="1124254" cy="1219201"/>
          </a:xfrm>
          <a:prstGeom prst="rect">
            <a:avLst/>
          </a:prstGeom>
        </p:spPr>
      </p:pic>
      <p:sp>
        <p:nvSpPr>
          <p:cNvPr id="31" name="正方形/長方形 30">
            <a:extLst>
              <a:ext uri="{FF2B5EF4-FFF2-40B4-BE49-F238E27FC236}">
                <a16:creationId xmlns:a16="http://schemas.microsoft.com/office/drawing/2014/main" id="{0FB66A02-87EB-2DD5-3089-32796223ECC5}"/>
              </a:ext>
            </a:extLst>
          </p:cNvPr>
          <p:cNvSpPr/>
          <p:nvPr/>
        </p:nvSpPr>
        <p:spPr>
          <a:xfrm>
            <a:off x="2557126" y="792630"/>
            <a:ext cx="873760" cy="304801"/>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全国連</a:t>
            </a:r>
          </a:p>
        </p:txBody>
      </p:sp>
      <p:sp>
        <p:nvSpPr>
          <p:cNvPr id="32" name="正方形/長方形 31">
            <a:extLst>
              <a:ext uri="{FF2B5EF4-FFF2-40B4-BE49-F238E27FC236}">
                <a16:creationId xmlns:a16="http://schemas.microsoft.com/office/drawing/2014/main" id="{A6256480-312E-2DA2-9234-BD23904364E2}"/>
              </a:ext>
            </a:extLst>
          </p:cNvPr>
          <p:cNvSpPr/>
          <p:nvPr/>
        </p:nvSpPr>
        <p:spPr>
          <a:xfrm>
            <a:off x="889291" y="743530"/>
            <a:ext cx="873760" cy="304801"/>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パーク</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24</a:t>
            </a:r>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E078AB41-F6AF-F5A6-FAA3-F60FDBAE14A9}"/>
              </a:ext>
            </a:extLst>
          </p:cNvPr>
          <p:cNvSpPr txBox="1"/>
          <p:nvPr/>
        </p:nvSpPr>
        <p:spPr>
          <a:xfrm>
            <a:off x="3147096" y="2186697"/>
            <a:ext cx="1631156" cy="403957"/>
          </a:xfrm>
          <a:prstGeom prst="rect">
            <a:avLst/>
          </a:prstGeom>
          <a:noFill/>
        </p:spPr>
        <p:txBody>
          <a:bodyPr wrap="square">
            <a:spAutoFit/>
          </a:bodyPr>
          <a:lstStyle/>
          <a:p>
            <a:pPr algn="ctr">
              <a:lnSpc>
                <a:spcPts val="1200"/>
              </a:lnSpc>
            </a:pPr>
            <a:r>
              <a:rPr kumimoji="1" lang="ja-JP" altLang="en-US" sz="1200" b="1" dirty="0">
                <a:latin typeface="BIZ UDPゴシック" panose="020B0400000000000000" pitchFamily="50" charset="-128"/>
                <a:ea typeface="BIZ UDPゴシック" panose="020B0400000000000000" pitchFamily="50" charset="-128"/>
              </a:rPr>
              <a:t>⑨</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県別実績提供・</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lnSpc>
                <a:spcPts val="1200"/>
              </a:lnSpc>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会員所属確認</a:t>
            </a:r>
          </a:p>
        </p:txBody>
      </p:sp>
      <p:sp>
        <p:nvSpPr>
          <p:cNvPr id="37" name="正方形/長方形 36">
            <a:extLst>
              <a:ext uri="{FF2B5EF4-FFF2-40B4-BE49-F238E27FC236}">
                <a16:creationId xmlns:a16="http://schemas.microsoft.com/office/drawing/2014/main" id="{161E09DF-0C79-C56A-B6DD-C70411C4DD71}"/>
              </a:ext>
            </a:extLst>
          </p:cNvPr>
          <p:cNvSpPr/>
          <p:nvPr/>
        </p:nvSpPr>
        <p:spPr>
          <a:xfrm>
            <a:off x="136202" y="2196795"/>
            <a:ext cx="340283" cy="114153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実績報告等</a:t>
            </a:r>
          </a:p>
        </p:txBody>
      </p:sp>
      <p:cxnSp>
        <p:nvCxnSpPr>
          <p:cNvPr id="38" name="直線コネクタ 37">
            <a:extLst>
              <a:ext uri="{FF2B5EF4-FFF2-40B4-BE49-F238E27FC236}">
                <a16:creationId xmlns:a16="http://schemas.microsoft.com/office/drawing/2014/main" id="{114117C6-74B2-B716-5F4A-F4224BEA1780}"/>
              </a:ext>
            </a:extLst>
          </p:cNvPr>
          <p:cNvCxnSpPr>
            <a:cxnSpLocks/>
          </p:cNvCxnSpPr>
          <p:nvPr/>
        </p:nvCxnSpPr>
        <p:spPr>
          <a:xfrm>
            <a:off x="24806" y="3351028"/>
            <a:ext cx="9016391"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F9E0296-8565-D750-BEF7-76E348933194}"/>
              </a:ext>
            </a:extLst>
          </p:cNvPr>
          <p:cNvCxnSpPr>
            <a:cxnSpLocks/>
          </p:cNvCxnSpPr>
          <p:nvPr/>
        </p:nvCxnSpPr>
        <p:spPr>
          <a:xfrm>
            <a:off x="36169" y="2170947"/>
            <a:ext cx="9016391"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12EFAD24-EE3D-D42C-05B9-E1F27C806397}"/>
              </a:ext>
            </a:extLst>
          </p:cNvPr>
          <p:cNvSpPr txBox="1"/>
          <p:nvPr/>
        </p:nvSpPr>
        <p:spPr>
          <a:xfrm>
            <a:off x="1320121" y="2311562"/>
            <a:ext cx="1814660" cy="276999"/>
          </a:xfrm>
          <a:prstGeom prst="rect">
            <a:avLst/>
          </a:prstGeom>
          <a:noFill/>
        </p:spPr>
        <p:txBody>
          <a:bodyPr wrap="square">
            <a:spAutoFit/>
          </a:bodyPr>
          <a:lstStyle/>
          <a:p>
            <a:pPr algn="ctr"/>
            <a:r>
              <a:rPr kumimoji="1" lang="ja-JP" altLang="en-US" sz="1200" b="1" dirty="0">
                <a:latin typeface="BIZ UDPゴシック" panose="020B0400000000000000" pitchFamily="50" charset="-128"/>
                <a:ea typeface="BIZ UDPゴシック" panose="020B0400000000000000" pitchFamily="50" charset="-128"/>
              </a:rPr>
              <a:t>⑧</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実績提供</a:t>
            </a:r>
          </a:p>
        </p:txBody>
      </p:sp>
      <p:cxnSp>
        <p:nvCxnSpPr>
          <p:cNvPr id="51" name="直線矢印コネクタ 50">
            <a:extLst>
              <a:ext uri="{FF2B5EF4-FFF2-40B4-BE49-F238E27FC236}">
                <a16:creationId xmlns:a16="http://schemas.microsoft.com/office/drawing/2014/main" id="{14B2F701-4BB3-89CA-4927-ED8F1766383C}"/>
              </a:ext>
            </a:extLst>
          </p:cNvPr>
          <p:cNvCxnSpPr>
            <a:cxnSpLocks/>
          </p:cNvCxnSpPr>
          <p:nvPr/>
        </p:nvCxnSpPr>
        <p:spPr>
          <a:xfrm flipH="1">
            <a:off x="1341079" y="2588561"/>
            <a:ext cx="1705011" cy="0"/>
          </a:xfrm>
          <a:prstGeom prst="straightConnector1">
            <a:avLst/>
          </a:prstGeom>
          <a:ln w="57150">
            <a:headEnd type="triangle"/>
            <a:tailEnd type="oval"/>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2D83BF2A-F22F-4687-23A3-43533863F03A}"/>
              </a:ext>
            </a:extLst>
          </p:cNvPr>
          <p:cNvCxnSpPr>
            <a:cxnSpLocks/>
          </p:cNvCxnSpPr>
          <p:nvPr/>
        </p:nvCxnSpPr>
        <p:spPr>
          <a:xfrm flipH="1">
            <a:off x="4824542" y="2588561"/>
            <a:ext cx="1715569" cy="592"/>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5F876A12-2D2C-3C34-3C5C-073AF8BC7125}"/>
              </a:ext>
            </a:extLst>
          </p:cNvPr>
          <p:cNvCxnSpPr>
            <a:cxnSpLocks/>
          </p:cNvCxnSpPr>
          <p:nvPr/>
        </p:nvCxnSpPr>
        <p:spPr>
          <a:xfrm flipH="1" flipV="1">
            <a:off x="3090738" y="2588082"/>
            <a:ext cx="1698503" cy="2971"/>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E11C602C-774A-B2A7-9BFE-C16536AFE59C}"/>
              </a:ext>
            </a:extLst>
          </p:cNvPr>
          <p:cNvSpPr txBox="1"/>
          <p:nvPr/>
        </p:nvSpPr>
        <p:spPr>
          <a:xfrm>
            <a:off x="4708992" y="2282749"/>
            <a:ext cx="1814660" cy="276999"/>
          </a:xfrm>
          <a:prstGeom prst="rect">
            <a:avLst/>
          </a:prstGeom>
          <a:noFill/>
        </p:spPr>
        <p:txBody>
          <a:bodyPr wrap="square">
            <a:spAutoFit/>
          </a:bodyP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⑩会員所属確認</a:t>
            </a:r>
          </a:p>
        </p:txBody>
      </p:sp>
      <p:cxnSp>
        <p:nvCxnSpPr>
          <p:cNvPr id="55" name="直線矢印コネクタ 54">
            <a:extLst>
              <a:ext uri="{FF2B5EF4-FFF2-40B4-BE49-F238E27FC236}">
                <a16:creationId xmlns:a16="http://schemas.microsoft.com/office/drawing/2014/main" id="{9832CB25-F3FF-47AD-EF9E-2D18709E6D39}"/>
              </a:ext>
            </a:extLst>
          </p:cNvPr>
          <p:cNvCxnSpPr>
            <a:cxnSpLocks/>
          </p:cNvCxnSpPr>
          <p:nvPr/>
        </p:nvCxnSpPr>
        <p:spPr>
          <a:xfrm flipH="1">
            <a:off x="1249443" y="3125789"/>
            <a:ext cx="1776933"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7A9B4D31-42C7-D72B-BCA9-D63442D0D10D}"/>
              </a:ext>
            </a:extLst>
          </p:cNvPr>
          <p:cNvSpPr txBox="1"/>
          <p:nvPr/>
        </p:nvSpPr>
        <p:spPr>
          <a:xfrm>
            <a:off x="1434126" y="2834702"/>
            <a:ext cx="1337322" cy="276999"/>
          </a:xfrm>
          <a:prstGeom prst="rect">
            <a:avLst/>
          </a:prstGeom>
          <a:noFill/>
        </p:spPr>
        <p:txBody>
          <a:bodyPr wrap="square">
            <a:spAutoFit/>
          </a:bodyPr>
          <a:lstStyle/>
          <a:p>
            <a:pPr algn="ctr"/>
            <a:r>
              <a:rPr kumimoji="1" lang="ja-JP" altLang="en-US" sz="1200" b="1" dirty="0">
                <a:latin typeface="BIZ UDPゴシック" panose="020B0400000000000000" pitchFamily="50" charset="-128"/>
                <a:ea typeface="BIZ UDPゴシック" panose="020B0400000000000000" pitchFamily="50" charset="-128"/>
              </a:rPr>
              <a:t>⑪</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実績確定</a:t>
            </a:r>
          </a:p>
        </p:txBody>
      </p:sp>
      <p:sp>
        <p:nvSpPr>
          <p:cNvPr id="57" name="テキスト ボックス 56">
            <a:extLst>
              <a:ext uri="{FF2B5EF4-FFF2-40B4-BE49-F238E27FC236}">
                <a16:creationId xmlns:a16="http://schemas.microsoft.com/office/drawing/2014/main" id="{51B12A58-FB9B-8693-AEDA-A706779676BE}"/>
              </a:ext>
            </a:extLst>
          </p:cNvPr>
          <p:cNvSpPr txBox="1"/>
          <p:nvPr/>
        </p:nvSpPr>
        <p:spPr>
          <a:xfrm>
            <a:off x="2960897" y="2788496"/>
            <a:ext cx="1814660" cy="276999"/>
          </a:xfrm>
          <a:prstGeom prst="rect">
            <a:avLst/>
          </a:prstGeom>
          <a:noFill/>
        </p:spPr>
        <p:txBody>
          <a:bodyPr wrap="square">
            <a:spAutoFit/>
          </a:bodyP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⑫手数料支払</a:t>
            </a:r>
          </a:p>
        </p:txBody>
      </p:sp>
      <p:cxnSp>
        <p:nvCxnSpPr>
          <p:cNvPr id="58" name="直線矢印コネクタ 57">
            <a:extLst>
              <a:ext uri="{FF2B5EF4-FFF2-40B4-BE49-F238E27FC236}">
                <a16:creationId xmlns:a16="http://schemas.microsoft.com/office/drawing/2014/main" id="{D75FB316-973B-C244-4F0A-AB7FCC1444BC}"/>
              </a:ext>
            </a:extLst>
          </p:cNvPr>
          <p:cNvCxnSpPr>
            <a:cxnSpLocks/>
          </p:cNvCxnSpPr>
          <p:nvPr/>
        </p:nvCxnSpPr>
        <p:spPr>
          <a:xfrm flipH="1">
            <a:off x="3166235" y="3130107"/>
            <a:ext cx="1636369" cy="0"/>
          </a:xfrm>
          <a:prstGeom prst="straightConnector1">
            <a:avLst/>
          </a:prstGeom>
          <a:ln w="57150">
            <a:headEnd type="triangle"/>
            <a:tailEnd type="ova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1A62C13D-6E1E-1CD9-DF9D-A756399E64DF}"/>
              </a:ext>
            </a:extLst>
          </p:cNvPr>
          <p:cNvCxnSpPr>
            <a:cxnSpLocks/>
          </p:cNvCxnSpPr>
          <p:nvPr/>
        </p:nvCxnSpPr>
        <p:spPr>
          <a:xfrm>
            <a:off x="502271" y="2780400"/>
            <a:ext cx="851852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56F22CAC-151F-5AF3-025E-4F3BC7EED1E7}"/>
              </a:ext>
            </a:extLst>
          </p:cNvPr>
          <p:cNvSpPr/>
          <p:nvPr/>
        </p:nvSpPr>
        <p:spPr>
          <a:xfrm>
            <a:off x="80255" y="3512685"/>
            <a:ext cx="8994072" cy="31278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⑧実績提供（パーク</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24</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⇒全国連）</a:t>
            </a:r>
          </a:p>
          <a:p>
            <a:pPr marL="90487"/>
            <a:r>
              <a:rPr kumimoji="1" lang="ja-JP" altLang="en-US" sz="1200" dirty="0">
                <a:solidFill>
                  <a:schemeClr val="tx1"/>
                </a:solidFill>
                <a:latin typeface="BIZ UDPゴシック" panose="020B0400000000000000" pitchFamily="50" charset="-128"/>
                <a:ea typeface="BIZ UDPゴシック" panose="020B0400000000000000" pitchFamily="50" charset="-128"/>
              </a:rPr>
              <a:t>・</a:t>
            </a:r>
            <a:r>
              <a:rPr kumimoji="1" lang="en-US" altLang="ja-JP" sz="1200" dirty="0">
                <a:solidFill>
                  <a:schemeClr val="tx1"/>
                </a:solidFill>
                <a:latin typeface="BIZ UDPゴシック" panose="020B0400000000000000" pitchFamily="50" charset="-128"/>
                <a:ea typeface="BIZ UDPゴシック" panose="020B0400000000000000" pitchFamily="50" charset="-128"/>
              </a:rPr>
              <a:t>10</a:t>
            </a:r>
            <a:r>
              <a:rPr kumimoji="1" lang="ja-JP" altLang="en-US" sz="1200" dirty="0">
                <a:solidFill>
                  <a:schemeClr val="tx1"/>
                </a:solidFill>
                <a:latin typeface="BIZ UDPゴシック" panose="020B0400000000000000" pitchFamily="50" charset="-128"/>
                <a:ea typeface="BIZ UDPゴシック" panose="020B0400000000000000" pitchFamily="50" charset="-128"/>
              </a:rPr>
              <a:t>月末時点で設置が完了している事業所について、最終実績がパーク</a:t>
            </a:r>
            <a:r>
              <a:rPr kumimoji="1" lang="en-US" altLang="ja-JP" sz="1200" dirty="0">
                <a:solidFill>
                  <a:schemeClr val="tx1"/>
                </a:solidFill>
                <a:latin typeface="BIZ UDPゴシック" panose="020B0400000000000000" pitchFamily="50" charset="-128"/>
                <a:ea typeface="BIZ UDPゴシック" panose="020B0400000000000000" pitchFamily="50" charset="-128"/>
              </a:rPr>
              <a:t>24</a:t>
            </a:r>
            <a:r>
              <a:rPr kumimoji="1" lang="ja-JP" altLang="en-US" sz="1200" dirty="0">
                <a:solidFill>
                  <a:schemeClr val="tx1"/>
                </a:solidFill>
                <a:latin typeface="BIZ UDPゴシック" panose="020B0400000000000000" pitchFamily="50" charset="-128"/>
                <a:ea typeface="BIZ UDPゴシック" panose="020B0400000000000000" pitchFamily="50" charset="-128"/>
              </a:rPr>
              <a:t>社から全国連へ共有されます。</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90487"/>
            <a:r>
              <a:rPr kumimoji="1" lang="ja-JP" altLang="en-US" sz="1200" dirty="0">
                <a:solidFill>
                  <a:schemeClr val="tx1"/>
                </a:solidFill>
                <a:latin typeface="BIZ UDPゴシック" panose="020B0400000000000000" pitchFamily="50" charset="-128"/>
                <a:ea typeface="BIZ UDPゴシック" panose="020B0400000000000000" pitchFamily="50" charset="-128"/>
              </a:rPr>
              <a:t>　毎月の進捗状況については、全国連から県連に共有いたします。</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90487"/>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b="1" dirty="0">
                <a:solidFill>
                  <a:schemeClr val="tx1"/>
                </a:solidFill>
                <a:latin typeface="BIZ UDPゴシック" panose="020B0400000000000000" pitchFamily="50" charset="-128"/>
                <a:ea typeface="BIZ UDPゴシック" panose="020B0400000000000000" pitchFamily="50" charset="-128"/>
              </a:rPr>
              <a:t>⑨県別実績提供・会員所属確認（全国連⇒県連）</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marL="90487"/>
            <a:r>
              <a:rPr kumimoji="1" lang="ja-JP" altLang="en-US" sz="1200" dirty="0">
                <a:solidFill>
                  <a:schemeClr val="tx1"/>
                </a:solidFill>
                <a:latin typeface="BIZ UDPゴシック" panose="020B0400000000000000" pitchFamily="50" charset="-128"/>
                <a:ea typeface="BIZ UDPゴシック" panose="020B0400000000000000" pitchFamily="50" charset="-128"/>
              </a:rPr>
              <a:t>・各県の実績を全国連から県連に提供するとともに、各事業所が商工会会員で間違いないかの照会を行います。</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90487"/>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b="1" dirty="0">
                <a:solidFill>
                  <a:schemeClr val="tx1"/>
                </a:solidFill>
                <a:latin typeface="BIZ UDPゴシック" panose="020B0400000000000000" pitchFamily="50" charset="-128"/>
                <a:ea typeface="BIZ UDPゴシック" panose="020B0400000000000000" pitchFamily="50" charset="-128"/>
              </a:rPr>
              <a:t>⑩会員所属確認（県連⇒商工会）</a:t>
            </a:r>
          </a:p>
          <a:p>
            <a:pPr marL="90487"/>
            <a:r>
              <a:rPr kumimoji="1" lang="ja-JP" altLang="en-US" sz="1200" dirty="0">
                <a:solidFill>
                  <a:schemeClr val="tx1"/>
                </a:solidFill>
                <a:latin typeface="BIZ UDPゴシック" panose="020B0400000000000000" pitchFamily="50" charset="-128"/>
                <a:ea typeface="BIZ UDPゴシック" panose="020B0400000000000000" pitchFamily="50" charset="-128"/>
              </a:rPr>
              <a:t>・各事業所が商工会会員であるかの確認を、県連から商工会に行っていただきます。</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90487"/>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b="1" dirty="0">
                <a:solidFill>
                  <a:schemeClr val="tx1"/>
                </a:solidFill>
                <a:latin typeface="BIZ UDPゴシック" panose="020B0400000000000000" pitchFamily="50" charset="-128"/>
                <a:ea typeface="BIZ UDPゴシック" panose="020B0400000000000000" pitchFamily="50" charset="-128"/>
              </a:rPr>
              <a:t>⑪実績確定（パーク</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24</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⇔全国連）</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marL="90487"/>
            <a:r>
              <a:rPr kumimoji="1" lang="ja-JP" altLang="en-US" sz="1200" dirty="0">
                <a:solidFill>
                  <a:schemeClr val="tx1"/>
                </a:solidFill>
                <a:latin typeface="BIZ UDPゴシック" panose="020B0400000000000000" pitchFamily="50" charset="-128"/>
                <a:ea typeface="BIZ UDPゴシック" panose="020B0400000000000000" pitchFamily="50" charset="-128"/>
              </a:rPr>
              <a:t>・⑨⑩で照会したデータをパーク</a:t>
            </a:r>
            <a:r>
              <a:rPr kumimoji="1" lang="en-US" altLang="ja-JP" sz="1200" dirty="0">
                <a:solidFill>
                  <a:schemeClr val="tx1"/>
                </a:solidFill>
                <a:latin typeface="BIZ UDPゴシック" panose="020B0400000000000000" pitchFamily="50" charset="-128"/>
                <a:ea typeface="BIZ UDPゴシック" panose="020B0400000000000000" pitchFamily="50" charset="-128"/>
              </a:rPr>
              <a:t>24</a:t>
            </a:r>
            <a:r>
              <a:rPr kumimoji="1" lang="ja-JP" altLang="en-US" sz="1200" dirty="0">
                <a:solidFill>
                  <a:schemeClr val="tx1"/>
                </a:solidFill>
                <a:latin typeface="BIZ UDPゴシック" panose="020B0400000000000000" pitchFamily="50" charset="-128"/>
                <a:ea typeface="BIZ UDPゴシック" panose="020B0400000000000000" pitchFamily="50" charset="-128"/>
              </a:rPr>
              <a:t>社にフィードバックし、実績を確定させます。</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90487"/>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b="1" dirty="0">
                <a:solidFill>
                  <a:schemeClr val="tx1"/>
                </a:solidFill>
                <a:latin typeface="BIZ UDPゴシック" panose="020B0400000000000000" pitchFamily="50" charset="-128"/>
                <a:ea typeface="BIZ UDPゴシック" panose="020B0400000000000000" pitchFamily="50" charset="-128"/>
              </a:rPr>
              <a:t>⑫手数料支払（全国連⇒県連）</a:t>
            </a:r>
          </a:p>
          <a:p>
            <a:pPr marL="90487"/>
            <a:r>
              <a:rPr kumimoji="1" lang="ja-JP" altLang="en-US" sz="1200" dirty="0">
                <a:solidFill>
                  <a:schemeClr val="tx1"/>
                </a:solidFill>
                <a:latin typeface="BIZ UDPゴシック" panose="020B0400000000000000" pitchFamily="50" charset="-128"/>
                <a:ea typeface="BIZ UDPゴシック" panose="020B0400000000000000" pitchFamily="50" charset="-128"/>
              </a:rPr>
              <a:t>・実績件数に応じて手数料を支払います。</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詳細は</a:t>
            </a:r>
            <a:r>
              <a:rPr kumimoji="1" lang="en-US" altLang="ja-JP" sz="1200" dirty="0">
                <a:solidFill>
                  <a:schemeClr val="tx1"/>
                </a:solidFill>
                <a:latin typeface="BIZ UDPゴシック" panose="020B0400000000000000" pitchFamily="50" charset="-128"/>
                <a:ea typeface="BIZ UDPゴシック" panose="020B0400000000000000" pitchFamily="50" charset="-128"/>
              </a:rPr>
              <a:t>p.</a:t>
            </a:r>
            <a:r>
              <a:rPr kumimoji="1" lang="ja-JP" altLang="en-US" sz="1200" dirty="0">
                <a:solidFill>
                  <a:schemeClr val="tx1"/>
                </a:solidFill>
                <a:latin typeface="BIZ UDPゴシック" panose="020B0400000000000000" pitchFamily="50" charset="-128"/>
                <a:ea typeface="BIZ UDPゴシック" panose="020B0400000000000000" pitchFamily="50" charset="-128"/>
              </a:rPr>
              <a:t>１０をご覧ください。</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90487"/>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24515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86E19C1-36EC-4651-AA1A-8252A76D0646}"/>
              </a:ext>
            </a:extLst>
          </p:cNvPr>
          <p:cNvSpPr txBox="1"/>
          <p:nvPr/>
        </p:nvSpPr>
        <p:spPr>
          <a:xfrm>
            <a:off x="225410" y="1161071"/>
            <a:ext cx="8683020" cy="1003544"/>
          </a:xfrm>
          <a:prstGeom prst="rect">
            <a:avLst/>
          </a:prstGeom>
          <a:noFill/>
        </p:spPr>
        <p:txBody>
          <a:bodyPr wrap="square" rtlCol="0">
            <a:spAutoFit/>
          </a:bodyPr>
          <a:lstStyle/>
          <a:p>
            <a:pPr marL="182563">
              <a:lnSpc>
                <a:spcPts val="2500"/>
              </a:lnSpc>
            </a:pPr>
            <a:r>
              <a:rPr kumimoji="1" lang="ja-JP" altLang="en-US" sz="1600" dirty="0">
                <a:latin typeface="BIZ UDPゴシック" panose="020B0400000000000000" pitchFamily="50" charset="-128"/>
                <a:ea typeface="BIZ UDPゴシック" panose="020B0400000000000000" pitchFamily="50" charset="-128"/>
              </a:rPr>
              <a:t>キャンペーン実施期間内（令和</a:t>
            </a:r>
            <a:r>
              <a:rPr kumimoji="1" lang="en-US" altLang="ja-JP" sz="1600" dirty="0">
                <a:latin typeface="BIZ UDPゴシック" panose="020B0400000000000000" pitchFamily="50" charset="-128"/>
                <a:ea typeface="BIZ UDPゴシック" panose="020B0400000000000000" pitchFamily="50" charset="-128"/>
              </a:rPr>
              <a:t>n</a:t>
            </a:r>
            <a:r>
              <a:rPr kumimoji="1" lang="ja-JP" altLang="en-US" sz="1600" dirty="0">
                <a:latin typeface="BIZ UDPゴシック" panose="020B0400000000000000" pitchFamily="50" charset="-128"/>
                <a:ea typeface="BIZ UDPゴシック" panose="020B0400000000000000" pitchFamily="50" charset="-128"/>
              </a:rPr>
              <a:t>年</a:t>
            </a:r>
            <a:r>
              <a:rPr kumimoji="1" lang="en-US" altLang="ja-JP" sz="1600" dirty="0">
                <a:latin typeface="BIZ UDPゴシック" panose="020B0400000000000000" pitchFamily="50" charset="-128"/>
                <a:ea typeface="BIZ UDPゴシック" panose="020B0400000000000000" pitchFamily="50" charset="-128"/>
              </a:rPr>
              <a:t>11</a:t>
            </a:r>
            <a:r>
              <a:rPr kumimoji="1" lang="ja-JP" altLang="en-US" sz="1600" dirty="0">
                <a:latin typeface="BIZ UDPゴシック" panose="020B0400000000000000" pitchFamily="50" charset="-128"/>
                <a:ea typeface="BIZ UDPゴシック" panose="020B0400000000000000" pitchFamily="50" charset="-128"/>
              </a:rPr>
              <a:t>月</a:t>
            </a:r>
            <a:r>
              <a:rPr kumimoji="1" lang="en-US" altLang="ja-JP" sz="1600" dirty="0">
                <a:latin typeface="BIZ UDPゴシック" panose="020B0400000000000000" pitchFamily="50" charset="-128"/>
                <a:ea typeface="BIZ UDPゴシック" panose="020B0400000000000000" pitchFamily="50" charset="-128"/>
              </a:rPr>
              <a:t>1</a:t>
            </a:r>
            <a:r>
              <a:rPr kumimoji="1" lang="ja-JP" altLang="en-US" sz="1600" dirty="0">
                <a:latin typeface="BIZ UDPゴシック" panose="020B0400000000000000" pitchFamily="50" charset="-128"/>
                <a:ea typeface="BIZ UDPゴシック" panose="020B0400000000000000" pitchFamily="50" charset="-128"/>
              </a:rPr>
              <a:t>日～令和</a:t>
            </a:r>
            <a:r>
              <a:rPr kumimoji="1" lang="en-US" altLang="ja-JP" sz="1600" dirty="0">
                <a:latin typeface="BIZ UDPゴシック" panose="020B0400000000000000" pitchFamily="50" charset="-128"/>
                <a:ea typeface="BIZ UDPゴシック" panose="020B0400000000000000" pitchFamily="50" charset="-128"/>
              </a:rPr>
              <a:t>n+1</a:t>
            </a:r>
            <a:r>
              <a:rPr kumimoji="1" lang="ja-JP" altLang="en-US" sz="1600" dirty="0">
                <a:latin typeface="BIZ UDPゴシック" panose="020B0400000000000000" pitchFamily="50" charset="-128"/>
                <a:ea typeface="BIZ UDPゴシック" panose="020B0400000000000000" pitchFamily="50" charset="-128"/>
              </a:rPr>
              <a:t>年</a:t>
            </a:r>
            <a:r>
              <a:rPr kumimoji="1" lang="en-US" altLang="ja-JP" sz="1600" dirty="0">
                <a:latin typeface="BIZ UDPゴシック" panose="020B0400000000000000" pitchFamily="50" charset="-128"/>
                <a:ea typeface="BIZ UDPゴシック" panose="020B0400000000000000" pitchFamily="50" charset="-128"/>
              </a:rPr>
              <a:t>10</a:t>
            </a:r>
            <a:r>
              <a:rPr kumimoji="1" lang="ja-JP" altLang="en-US" sz="1600" dirty="0">
                <a:latin typeface="BIZ UDPゴシック" panose="020B0400000000000000" pitchFamily="50" charset="-128"/>
                <a:ea typeface="BIZ UDPゴシック" panose="020B0400000000000000" pitchFamily="50" charset="-128"/>
              </a:rPr>
              <a:t>月</a:t>
            </a:r>
            <a:r>
              <a:rPr kumimoji="1" lang="en-US" altLang="ja-JP" sz="1600" dirty="0">
                <a:latin typeface="BIZ UDPゴシック" panose="020B0400000000000000" pitchFamily="50" charset="-128"/>
                <a:ea typeface="BIZ UDPゴシック" panose="020B0400000000000000" pitchFamily="50" charset="-128"/>
              </a:rPr>
              <a:t>31</a:t>
            </a:r>
            <a:r>
              <a:rPr kumimoji="1" lang="ja-JP" altLang="en-US" sz="1600" dirty="0">
                <a:latin typeface="BIZ UDPゴシック" panose="020B0400000000000000" pitchFamily="50" charset="-128"/>
                <a:ea typeface="BIZ UDPゴシック" panose="020B0400000000000000" pitchFamily="50" charset="-128"/>
              </a:rPr>
              <a:t>日）に設置済の端末件数のうち、稼働実績が以下の条件を満たしている場合に手数料をお支払いいたします。ただし、条件を満たしていても、支払い対象から除外する場合</a:t>
            </a:r>
            <a:r>
              <a:rPr kumimoji="1" lang="en-US" altLang="ja-JP" sz="1600" baseline="30000" dirty="0">
                <a:latin typeface="BIZ UDPゴシック" panose="020B0400000000000000" pitchFamily="50" charset="-128"/>
                <a:ea typeface="BIZ UDPゴシック" panose="020B0400000000000000" pitchFamily="50" charset="-128"/>
              </a:rPr>
              <a:t>※1</a:t>
            </a:r>
            <a:r>
              <a:rPr kumimoji="1" lang="ja-JP" altLang="en-US" sz="1600" dirty="0">
                <a:latin typeface="BIZ UDPゴシック" panose="020B0400000000000000" pitchFamily="50" charset="-128"/>
                <a:ea typeface="BIZ UDPゴシック" panose="020B0400000000000000" pitchFamily="50" charset="-128"/>
              </a:rPr>
              <a:t>があります。</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0A2AB618-999F-CEAE-51D3-EA9FB5671058}"/>
              </a:ext>
            </a:extLst>
          </p:cNvPr>
          <p:cNvSpPr/>
          <p:nvPr/>
        </p:nvSpPr>
        <p:spPr>
          <a:xfrm>
            <a:off x="0" y="0"/>
            <a:ext cx="9144000" cy="565608"/>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dirty="0">
                <a:latin typeface="BIZ UDPゴシック" panose="020B0400000000000000" pitchFamily="50" charset="-128"/>
                <a:ea typeface="BIZ UDPゴシック" panose="020B0400000000000000" pitchFamily="50" charset="-128"/>
              </a:rPr>
              <a:t>	</a:t>
            </a:r>
            <a:r>
              <a:rPr kumimoji="1" lang="ja-JP" altLang="en-US" sz="2000" b="1" dirty="0">
                <a:latin typeface="BIZ UDPゴシック" panose="020B0400000000000000" pitchFamily="50" charset="-128"/>
                <a:ea typeface="BIZ UDPゴシック" panose="020B0400000000000000" pitchFamily="50" charset="-128"/>
              </a:rPr>
              <a:t>手数料の支払い条件等について</a:t>
            </a:r>
          </a:p>
        </p:txBody>
      </p:sp>
      <p:cxnSp>
        <p:nvCxnSpPr>
          <p:cNvPr id="6" name="直線コネクタ 5">
            <a:extLst>
              <a:ext uri="{FF2B5EF4-FFF2-40B4-BE49-F238E27FC236}">
                <a16:creationId xmlns:a16="http://schemas.microsoft.com/office/drawing/2014/main" id="{9DE0E858-8207-7DEA-9017-5B876CD0A831}"/>
              </a:ext>
            </a:extLst>
          </p:cNvPr>
          <p:cNvCxnSpPr>
            <a:cxnSpLocks/>
          </p:cNvCxnSpPr>
          <p:nvPr/>
        </p:nvCxnSpPr>
        <p:spPr>
          <a:xfrm>
            <a:off x="329938" y="1093510"/>
            <a:ext cx="3407862" cy="0"/>
          </a:xfrm>
          <a:prstGeom prst="line">
            <a:avLst/>
          </a:prstGeom>
          <a:ln w="28575">
            <a:solidFill>
              <a:srgbClr val="4472C4"/>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9AC8C9F-A532-7D0C-4C18-9CCC3A5523F8}"/>
              </a:ext>
            </a:extLst>
          </p:cNvPr>
          <p:cNvSpPr txBox="1"/>
          <p:nvPr/>
        </p:nvSpPr>
        <p:spPr>
          <a:xfrm>
            <a:off x="225410" y="693400"/>
            <a:ext cx="3512390" cy="400110"/>
          </a:xfrm>
          <a:prstGeom prst="rect">
            <a:avLst/>
          </a:prstGeom>
          <a:noFill/>
        </p:spPr>
        <p:txBody>
          <a:bodyPr wrap="square" rtlCol="0">
            <a:spAutoFit/>
          </a:bodyPr>
          <a:lstStyle/>
          <a:p>
            <a:r>
              <a:rPr kumimoji="1" lang="ja-JP" altLang="en-US" sz="2000" dirty="0">
                <a:latin typeface="BIZ UDPゴシック" panose="020B0400000000000000" pitchFamily="50" charset="-128"/>
                <a:ea typeface="BIZ UDPゴシック" panose="020B0400000000000000" pitchFamily="50" charset="-128"/>
              </a:rPr>
              <a:t>１．手数料支払い条件</a:t>
            </a:r>
          </a:p>
        </p:txBody>
      </p:sp>
      <p:sp>
        <p:nvSpPr>
          <p:cNvPr id="14" name="テキスト ボックス 13">
            <a:extLst>
              <a:ext uri="{FF2B5EF4-FFF2-40B4-BE49-F238E27FC236}">
                <a16:creationId xmlns:a16="http://schemas.microsoft.com/office/drawing/2014/main" id="{EFE0F6A6-FCBE-3783-C038-28F9E15E499D}"/>
              </a:ext>
            </a:extLst>
          </p:cNvPr>
          <p:cNvSpPr txBox="1"/>
          <p:nvPr/>
        </p:nvSpPr>
        <p:spPr>
          <a:xfrm>
            <a:off x="329938" y="5404541"/>
            <a:ext cx="6956981" cy="694101"/>
          </a:xfrm>
          <a:prstGeom prst="rect">
            <a:avLst/>
          </a:prstGeom>
          <a:noFill/>
        </p:spPr>
        <p:txBody>
          <a:bodyPr wrap="square" rtlCol="0">
            <a:spAutoFit/>
          </a:bodyPr>
          <a:lstStyle/>
          <a:p>
            <a:pPr>
              <a:lnSpc>
                <a:spcPts val="2500"/>
              </a:lnSpc>
            </a:pPr>
            <a:r>
              <a:rPr kumimoji="1" lang="ja-JP" altLang="en-US" sz="1600" dirty="0">
                <a:latin typeface="BIZ UDPゴシック" panose="020B0400000000000000" pitchFamily="50" charset="-128"/>
                <a:ea typeface="BIZ UDPゴシック" panose="020B0400000000000000" pitchFamily="50" charset="-128"/>
              </a:rPr>
              <a:t>　 ・県内総合計件数：</a:t>
            </a:r>
            <a:r>
              <a:rPr kumimoji="1" lang="en-US" altLang="ja-JP" sz="1600" dirty="0">
                <a:latin typeface="BIZ UDPゴシック" panose="020B0400000000000000" pitchFamily="50" charset="-128"/>
                <a:ea typeface="BIZ UDPゴシック" panose="020B0400000000000000" pitchFamily="50" charset="-128"/>
              </a:rPr>
              <a:t>50</a:t>
            </a:r>
            <a:r>
              <a:rPr kumimoji="1" lang="ja-JP" altLang="en-US" sz="1600" dirty="0">
                <a:latin typeface="BIZ UDPゴシック" panose="020B0400000000000000" pitchFamily="50" charset="-128"/>
                <a:ea typeface="BIZ UDPゴシック" panose="020B0400000000000000" pitchFamily="50" charset="-128"/>
              </a:rPr>
              <a:t>件未満の場合　</a:t>
            </a:r>
            <a:r>
              <a:rPr kumimoji="1" lang="en-US" altLang="ja-JP" sz="1600" dirty="0">
                <a:latin typeface="BIZ UDPゴシック" panose="020B0400000000000000" pitchFamily="50" charset="-128"/>
                <a:ea typeface="BIZ UDPゴシック" panose="020B0400000000000000" pitchFamily="50" charset="-128"/>
              </a:rPr>
              <a:t>@1,100</a:t>
            </a:r>
            <a:r>
              <a:rPr kumimoji="1" lang="ja-JP" altLang="en-US" sz="1600" dirty="0">
                <a:latin typeface="BIZ UDPゴシック" panose="020B0400000000000000" pitchFamily="50" charset="-128"/>
                <a:ea typeface="BIZ UDPゴシック" panose="020B0400000000000000" pitchFamily="50" charset="-128"/>
              </a:rPr>
              <a:t>円（税込）</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設置済件数</a:t>
            </a:r>
            <a:endParaRPr kumimoji="1" lang="en-US" altLang="ja-JP" sz="1600" dirty="0">
              <a:latin typeface="BIZ UDPゴシック" panose="020B0400000000000000" pitchFamily="50" charset="-128"/>
              <a:ea typeface="BIZ UDPゴシック" panose="020B0400000000000000" pitchFamily="50" charset="-128"/>
            </a:endParaRPr>
          </a:p>
          <a:p>
            <a:pPr>
              <a:lnSpc>
                <a:spcPts val="2500"/>
              </a:lnSpc>
            </a:pPr>
            <a:r>
              <a:rPr kumimoji="1" lang="ja-JP" altLang="en-US" sz="1600" dirty="0">
                <a:latin typeface="BIZ UDPゴシック" panose="020B0400000000000000" pitchFamily="50" charset="-128"/>
                <a:ea typeface="BIZ UDPゴシック" panose="020B0400000000000000" pitchFamily="50" charset="-128"/>
              </a:rPr>
              <a:t>　 ・県内総合計件数：</a:t>
            </a:r>
            <a:r>
              <a:rPr kumimoji="1" lang="en-US" altLang="ja-JP" sz="1600" dirty="0">
                <a:latin typeface="BIZ UDPゴシック" panose="020B0400000000000000" pitchFamily="50" charset="-128"/>
                <a:ea typeface="BIZ UDPゴシック" panose="020B0400000000000000" pitchFamily="50" charset="-128"/>
              </a:rPr>
              <a:t>50</a:t>
            </a:r>
            <a:r>
              <a:rPr kumimoji="1" lang="ja-JP" altLang="en-US" sz="1600" dirty="0">
                <a:latin typeface="BIZ UDPゴシック" panose="020B0400000000000000" pitchFamily="50" charset="-128"/>
                <a:ea typeface="BIZ UDPゴシック" panose="020B0400000000000000" pitchFamily="50" charset="-128"/>
              </a:rPr>
              <a:t>件以上の場合　</a:t>
            </a:r>
            <a:r>
              <a:rPr kumimoji="1" lang="en-US" altLang="ja-JP" sz="1600" dirty="0">
                <a:latin typeface="BIZ UDPゴシック" panose="020B0400000000000000" pitchFamily="50" charset="-128"/>
                <a:ea typeface="BIZ UDPゴシック" panose="020B0400000000000000" pitchFamily="50" charset="-128"/>
              </a:rPr>
              <a:t>@2,200</a:t>
            </a:r>
            <a:r>
              <a:rPr kumimoji="1" lang="ja-JP" altLang="en-US" sz="1600" dirty="0">
                <a:latin typeface="BIZ UDPゴシック" panose="020B0400000000000000" pitchFamily="50" charset="-128"/>
                <a:ea typeface="BIZ UDPゴシック" panose="020B0400000000000000" pitchFamily="50" charset="-128"/>
              </a:rPr>
              <a:t>円（税込）</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設置済件数</a:t>
            </a:r>
          </a:p>
        </p:txBody>
      </p:sp>
      <p:sp>
        <p:nvSpPr>
          <p:cNvPr id="15" name="テキスト ボックス 14">
            <a:extLst>
              <a:ext uri="{FF2B5EF4-FFF2-40B4-BE49-F238E27FC236}">
                <a16:creationId xmlns:a16="http://schemas.microsoft.com/office/drawing/2014/main" id="{BD39C025-B244-933E-D078-ED4C41C795B9}"/>
              </a:ext>
            </a:extLst>
          </p:cNvPr>
          <p:cNvSpPr txBox="1"/>
          <p:nvPr/>
        </p:nvSpPr>
        <p:spPr>
          <a:xfrm>
            <a:off x="508229" y="3616071"/>
            <a:ext cx="5448693" cy="1009635"/>
          </a:xfrm>
          <a:prstGeom prst="rect">
            <a:avLst/>
          </a:prstGeom>
          <a:noFill/>
        </p:spPr>
        <p:txBody>
          <a:bodyPr wrap="square" rtlCol="0">
            <a:spAutoFit/>
          </a:bodyPr>
          <a:lstStyle/>
          <a:p>
            <a:pPr marL="182563">
              <a:lnSpc>
                <a:spcPts val="2500"/>
              </a:lnSpc>
            </a:pPr>
            <a:r>
              <a:rPr lang="en-US" altLang="ja-JP"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※1…</a:t>
            </a:r>
            <a:r>
              <a:rPr lang="ja-JP" altLang="en-US"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設置後、</a:t>
            </a:r>
            <a:r>
              <a:rPr lang="en-US" altLang="ja-JP"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6</a:t>
            </a:r>
            <a:r>
              <a:rPr lang="ja-JP" altLang="en-US"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ヶ月以内に解約された事業所は支払い対象から除外します。</a:t>
            </a:r>
          </a:p>
          <a:p>
            <a:pPr marL="182563">
              <a:lnSpc>
                <a:spcPts val="2500"/>
              </a:lnSpc>
            </a:pPr>
            <a:r>
              <a:rPr lang="ja-JP" altLang="en-US"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　　　　なお、上記条件を満たしていた場合についても含みます。　</a:t>
            </a:r>
          </a:p>
          <a:p>
            <a:pPr marL="182563">
              <a:lnSpc>
                <a:spcPts val="2500"/>
              </a:lnSpc>
            </a:pPr>
            <a:r>
              <a:rPr lang="en-US" altLang="ja-JP" sz="12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altLang="en-US"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設置</a:t>
            </a:r>
            <a:r>
              <a:rPr lang="ja-JP" altLang="en-US" sz="12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後</a:t>
            </a:r>
            <a:r>
              <a:rPr lang="ja-JP" altLang="en-US"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２ヶ月間の間に一回以上利用された場合を指します。</a:t>
            </a:r>
            <a:endParaRPr lang="en-US" altLang="ja-JP" sz="12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cxnSp>
        <p:nvCxnSpPr>
          <p:cNvPr id="16" name="直線コネクタ 15">
            <a:extLst>
              <a:ext uri="{FF2B5EF4-FFF2-40B4-BE49-F238E27FC236}">
                <a16:creationId xmlns:a16="http://schemas.microsoft.com/office/drawing/2014/main" id="{795B6D5F-17B0-0A42-8C59-63872CB3DB96}"/>
              </a:ext>
            </a:extLst>
          </p:cNvPr>
          <p:cNvCxnSpPr>
            <a:cxnSpLocks/>
          </p:cNvCxnSpPr>
          <p:nvPr/>
        </p:nvCxnSpPr>
        <p:spPr>
          <a:xfrm>
            <a:off x="329938" y="5306416"/>
            <a:ext cx="3407862" cy="0"/>
          </a:xfrm>
          <a:prstGeom prst="line">
            <a:avLst/>
          </a:prstGeom>
          <a:ln w="28575">
            <a:solidFill>
              <a:srgbClr val="4472C4"/>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4985CFD6-41FA-FB2A-CCDB-F1F8E0B6622E}"/>
              </a:ext>
            </a:extLst>
          </p:cNvPr>
          <p:cNvSpPr txBox="1"/>
          <p:nvPr/>
        </p:nvSpPr>
        <p:spPr>
          <a:xfrm>
            <a:off x="225410" y="4906306"/>
            <a:ext cx="3512390" cy="400110"/>
          </a:xfrm>
          <a:prstGeom prst="rect">
            <a:avLst/>
          </a:prstGeom>
          <a:noFill/>
        </p:spPr>
        <p:txBody>
          <a:bodyPr wrap="square" rtlCol="0">
            <a:spAutoFit/>
          </a:bodyPr>
          <a:lstStyle/>
          <a:p>
            <a:r>
              <a:rPr kumimoji="1" lang="ja-JP" altLang="en-US" sz="2000" dirty="0">
                <a:latin typeface="BIZ UDPゴシック" panose="020B0400000000000000" pitchFamily="50" charset="-128"/>
                <a:ea typeface="BIZ UDPゴシック" panose="020B0400000000000000" pitchFamily="50" charset="-128"/>
              </a:rPr>
              <a:t>２．手数料金額</a:t>
            </a:r>
          </a:p>
        </p:txBody>
      </p:sp>
      <p:sp>
        <p:nvSpPr>
          <p:cNvPr id="5" name="スライド番号プレースホルダー 3">
            <a:extLst>
              <a:ext uri="{FF2B5EF4-FFF2-40B4-BE49-F238E27FC236}">
                <a16:creationId xmlns:a16="http://schemas.microsoft.com/office/drawing/2014/main" id="{8D659C01-9FA0-07F7-0B84-365872D691AF}"/>
              </a:ext>
            </a:extLst>
          </p:cNvPr>
          <p:cNvSpPr>
            <a:spLocks noGrp="1"/>
          </p:cNvSpPr>
          <p:nvPr>
            <p:ph type="sldNum" sz="quarter" idx="12"/>
          </p:nvPr>
        </p:nvSpPr>
        <p:spPr>
          <a:xfrm>
            <a:off x="7080110" y="6492875"/>
            <a:ext cx="2057400" cy="365125"/>
          </a:xfrm>
        </p:spPr>
        <p:txBody>
          <a:bodyPr/>
          <a:lstStyle/>
          <a:p>
            <a:r>
              <a:rPr kumimoji="1" lang="ja-JP" altLang="en-US" dirty="0">
                <a:latin typeface="BIZ UDPゴシック" panose="020B0400000000000000" pitchFamily="50" charset="-128"/>
                <a:ea typeface="BIZ UDPゴシック" panose="020B0400000000000000" pitchFamily="50" charset="-128"/>
              </a:rPr>
              <a:t>１０</a:t>
            </a:r>
          </a:p>
        </p:txBody>
      </p:sp>
      <p:grpSp>
        <p:nvGrpSpPr>
          <p:cNvPr id="10" name="グループ化 9">
            <a:extLst>
              <a:ext uri="{FF2B5EF4-FFF2-40B4-BE49-F238E27FC236}">
                <a16:creationId xmlns:a16="http://schemas.microsoft.com/office/drawing/2014/main" id="{63A6CD90-33E7-58E9-AAD4-AB094E51F11D}"/>
              </a:ext>
            </a:extLst>
          </p:cNvPr>
          <p:cNvGrpSpPr/>
          <p:nvPr/>
        </p:nvGrpSpPr>
        <p:grpSpPr>
          <a:xfrm>
            <a:off x="508229" y="2280095"/>
            <a:ext cx="6300216" cy="1324460"/>
            <a:chOff x="508229" y="2194469"/>
            <a:chExt cx="6300216" cy="1324460"/>
          </a:xfrm>
        </p:grpSpPr>
        <p:sp>
          <p:nvSpPr>
            <p:cNvPr id="7" name="テキスト ボックス 6">
              <a:extLst>
                <a:ext uri="{FF2B5EF4-FFF2-40B4-BE49-F238E27FC236}">
                  <a16:creationId xmlns:a16="http://schemas.microsoft.com/office/drawing/2014/main" id="{FE463AFC-41B3-2C3B-D78F-C63B51CD6C91}"/>
                </a:ext>
              </a:extLst>
            </p:cNvPr>
            <p:cNvSpPr txBox="1"/>
            <p:nvPr/>
          </p:nvSpPr>
          <p:spPr>
            <a:xfrm>
              <a:off x="876693" y="2198503"/>
              <a:ext cx="5931752" cy="1320426"/>
            </a:xfrm>
            <a:prstGeom prst="rect">
              <a:avLst/>
            </a:prstGeom>
            <a:noFill/>
            <a:ln>
              <a:solidFill>
                <a:schemeClr val="tx1"/>
              </a:solidFill>
            </a:ln>
          </p:spPr>
          <p:txBody>
            <a:bodyPr wrap="none" rtlCol="0">
              <a:spAutoFit/>
            </a:bodyPr>
            <a:lstStyle/>
            <a:p>
              <a:pPr marL="182563">
                <a:lnSpc>
                  <a:spcPts val="2500"/>
                </a:lnSpc>
              </a:pPr>
              <a:r>
                <a:rPr lang="ja-JP" altLang="en-US" sz="14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ja-JP" sz="1400" b="1" u="sng"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設置後</a:t>
              </a:r>
              <a:r>
                <a:rPr lang="ja-JP" altLang="ja-JP" sz="1400" u="sng"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en-US" altLang="ja-JP" sz="1400" u="sng"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altLang="ja-JP" sz="1400" u="sng"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ヶ月以内に稼働</a:t>
              </a:r>
              <a:r>
                <a:rPr lang="en-US" altLang="ja-JP" sz="1400" u="sng" baseline="300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altLang="ja-JP" sz="1400" u="sng"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している</a:t>
              </a:r>
              <a:r>
                <a:rPr lang="ja-JP" altLang="en-US" sz="1400" u="sng"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事業所</a:t>
              </a:r>
              <a:r>
                <a:rPr lang="ja-JP" altLang="ja-JP" sz="14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のうち</a:t>
              </a:r>
              <a:endParaRPr lang="en-US" altLang="ja-JP" sz="14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L="182563">
                <a:lnSpc>
                  <a:spcPts val="2500"/>
                </a:lnSpc>
              </a:pPr>
              <a:r>
                <a:rPr lang="ja-JP" altLang="en-US" sz="1400" b="1" dirty="0">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en-US" sz="1400" dirty="0">
                  <a:latin typeface="BIZ UDPゴシック" panose="020B0400000000000000" pitchFamily="50" charset="-128"/>
                  <a:ea typeface="BIZ UDPゴシック" panose="020B0400000000000000" pitchFamily="50" charset="-128"/>
                  <a:cs typeface="ＭＳ Ｐゴシック" panose="020B0600070205080204" pitchFamily="50" charset="-128"/>
                </a:rPr>
                <a:t>①</a:t>
              </a:r>
              <a:r>
                <a:rPr lang="ja-JP" altLang="en-US" sz="1400" b="1" dirty="0">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en-US" sz="1400" b="1" u="sng"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稼働</a:t>
              </a:r>
              <a:r>
                <a:rPr lang="ja-JP" altLang="ja-JP" sz="1400" b="1" u="sng"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後</a:t>
              </a:r>
              <a:r>
                <a:rPr lang="ja-JP" altLang="en-US" sz="1400" u="sng"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en-US" altLang="ja-JP" sz="1400" u="sng" dirty="0">
                  <a:latin typeface="BIZ UDPゴシック" panose="020B0400000000000000" pitchFamily="50" charset="-128"/>
                  <a:ea typeface="BIZ UDPゴシック" panose="020B0400000000000000" pitchFamily="50" charset="-128"/>
                  <a:cs typeface="ＭＳ Ｐゴシック" panose="020B0600070205080204" pitchFamily="50" charset="-128"/>
                </a:rPr>
                <a:t>3</a:t>
              </a:r>
              <a:r>
                <a:rPr lang="ja-JP" altLang="ja-JP" sz="1400" u="sng"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ヶ月</a:t>
              </a:r>
              <a:r>
                <a:rPr lang="ja-JP" altLang="en-US" sz="1400" u="sng"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間</a:t>
              </a:r>
              <a:r>
                <a:rPr lang="ja-JP" altLang="ja-JP" sz="1400" u="sng"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の平均利用回数が</a:t>
              </a:r>
              <a:r>
                <a:rPr lang="en-US" altLang="ja-JP" sz="1400" u="sng"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1</a:t>
              </a:r>
              <a:r>
                <a:rPr lang="ja-JP" altLang="en-US" sz="1400" u="sng"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カ月あたり</a:t>
              </a:r>
              <a:r>
                <a:rPr lang="en-US" altLang="ja-JP" sz="1400" u="sng"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5</a:t>
              </a:r>
              <a:r>
                <a:rPr lang="ja-JP" altLang="ja-JP" sz="1400" u="sng"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回以上</a:t>
              </a:r>
              <a:r>
                <a:rPr lang="ja-JP" altLang="en-US" sz="1400" u="sng"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の場合</a:t>
              </a:r>
              <a:endParaRPr lang="en-US" altLang="ja-JP" sz="1400" u="sng" dirty="0">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L="182563">
                <a:lnSpc>
                  <a:spcPts val="2500"/>
                </a:lnSpc>
              </a:pPr>
              <a:r>
                <a:rPr lang="en-US" altLang="ja-JP" sz="1400" dirty="0">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en-US" sz="14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または</a:t>
              </a:r>
              <a:endParaRPr lang="en-US" altLang="ja-JP" sz="14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L="182563">
                <a:lnSpc>
                  <a:spcPts val="2500"/>
                </a:lnSpc>
              </a:pPr>
              <a:r>
                <a:rPr lang="ja-JP" altLang="en-US" sz="14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　② </a:t>
              </a:r>
              <a:r>
                <a:rPr lang="ja-JP" altLang="en-US" sz="1400" b="1" u="sng"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稼働</a:t>
              </a:r>
              <a:r>
                <a:rPr lang="ja-JP" altLang="ja-JP" sz="1400" b="1" u="sng"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後</a:t>
              </a:r>
              <a:r>
                <a:rPr lang="ja-JP" altLang="en-US" sz="1400" u="sng"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en-US" altLang="ja-JP" sz="1400" u="sng" dirty="0">
                  <a:latin typeface="BIZ UDPゴシック" panose="020B0400000000000000" pitchFamily="50" charset="-128"/>
                  <a:ea typeface="BIZ UDPゴシック" panose="020B0400000000000000" pitchFamily="50" charset="-128"/>
                  <a:cs typeface="ＭＳ Ｐゴシック" panose="020B0600070205080204" pitchFamily="50" charset="-128"/>
                </a:rPr>
                <a:t>3</a:t>
              </a:r>
              <a:r>
                <a:rPr lang="ja-JP" altLang="ja-JP" sz="1400" u="sng"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ヶ月</a:t>
              </a:r>
              <a:r>
                <a:rPr lang="ja-JP" altLang="en-US" sz="1400" u="sng"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間</a:t>
              </a:r>
              <a:r>
                <a:rPr lang="ja-JP" altLang="ja-JP" sz="1400" u="sng"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の平均利用額が</a:t>
              </a:r>
              <a:r>
                <a:rPr lang="en-US" altLang="ja-JP" sz="1400" u="sng"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1</a:t>
              </a:r>
              <a:r>
                <a:rPr lang="ja-JP" altLang="en-US" sz="1400" u="sng"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カ月あたり</a:t>
              </a:r>
              <a:r>
                <a:rPr lang="en-US" altLang="ja-JP" sz="1400" u="sng"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5,000</a:t>
              </a:r>
              <a:r>
                <a:rPr lang="ja-JP" altLang="ja-JP" sz="1400" u="sng"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円</a:t>
              </a:r>
              <a:r>
                <a:rPr lang="ja-JP" altLang="en-US" sz="1400" u="sng"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以上の場合</a:t>
              </a:r>
              <a:endParaRPr lang="en-US" altLang="ja-JP" sz="14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9" name="正方形/長方形 8">
              <a:extLst>
                <a:ext uri="{FF2B5EF4-FFF2-40B4-BE49-F238E27FC236}">
                  <a16:creationId xmlns:a16="http://schemas.microsoft.com/office/drawing/2014/main" id="{B401F3AE-1AB7-D241-5861-16477725D124}"/>
                </a:ext>
              </a:extLst>
            </p:cNvPr>
            <p:cNvSpPr/>
            <p:nvPr/>
          </p:nvSpPr>
          <p:spPr>
            <a:xfrm>
              <a:off x="508229" y="2194469"/>
              <a:ext cx="368464" cy="1320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条件</a:t>
              </a:r>
            </a:p>
          </p:txBody>
        </p:sp>
      </p:grpSp>
    </p:spTree>
    <p:extLst>
      <p:ext uri="{BB962C8B-B14F-4D97-AF65-F5344CB8AC3E}">
        <p14:creationId xmlns:p14="http://schemas.microsoft.com/office/powerpoint/2010/main" val="123193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48BAB1ED-532A-7E76-8480-7899B9C854CD}"/>
              </a:ext>
            </a:extLst>
          </p:cNvPr>
          <p:cNvSpPr/>
          <p:nvPr/>
        </p:nvSpPr>
        <p:spPr>
          <a:xfrm>
            <a:off x="5636770" y="3453997"/>
            <a:ext cx="1527986" cy="559941"/>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Pゴシック" panose="020B0400000000000000" pitchFamily="50" charset="-128"/>
              <a:ea typeface="BIZ UDPゴシック" panose="020B0400000000000000" pitchFamily="50" charset="-128"/>
            </a:endParaRPr>
          </a:p>
        </p:txBody>
      </p:sp>
      <p:sp>
        <p:nvSpPr>
          <p:cNvPr id="15" name="四角形: 角を丸くする 14">
            <a:extLst>
              <a:ext uri="{FF2B5EF4-FFF2-40B4-BE49-F238E27FC236}">
                <a16:creationId xmlns:a16="http://schemas.microsoft.com/office/drawing/2014/main" id="{B8BD9B73-2B21-96F9-EF05-52969FA4DDE1}"/>
              </a:ext>
            </a:extLst>
          </p:cNvPr>
          <p:cNvSpPr/>
          <p:nvPr/>
        </p:nvSpPr>
        <p:spPr>
          <a:xfrm>
            <a:off x="6553478" y="1296628"/>
            <a:ext cx="611278" cy="2407003"/>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E7AFBDE2-C587-E72F-75E1-4D1BAA74C7DD}"/>
              </a:ext>
            </a:extLst>
          </p:cNvPr>
          <p:cNvSpPr/>
          <p:nvPr/>
        </p:nvSpPr>
        <p:spPr>
          <a:xfrm>
            <a:off x="5636769" y="1135268"/>
            <a:ext cx="1527986" cy="559941"/>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2C38E3A6-6FBA-EA8B-F740-A21FE16DCA38}"/>
              </a:ext>
            </a:extLst>
          </p:cNvPr>
          <p:cNvSpPr/>
          <p:nvPr/>
        </p:nvSpPr>
        <p:spPr>
          <a:xfrm>
            <a:off x="2491292" y="1137542"/>
            <a:ext cx="2002192" cy="3039868"/>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277D97A9-774A-B679-CC77-83B5E1A5F2B4}"/>
              </a:ext>
            </a:extLst>
          </p:cNvPr>
          <p:cNvSpPr/>
          <p:nvPr/>
        </p:nvSpPr>
        <p:spPr>
          <a:xfrm>
            <a:off x="92316" y="1135268"/>
            <a:ext cx="1264444" cy="1220741"/>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0A2AB618-999F-CEAE-51D3-EA9FB5671058}"/>
              </a:ext>
            </a:extLst>
          </p:cNvPr>
          <p:cNvSpPr/>
          <p:nvPr/>
        </p:nvSpPr>
        <p:spPr>
          <a:xfrm>
            <a:off x="0" y="0"/>
            <a:ext cx="9144000" cy="565608"/>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dirty="0">
                <a:latin typeface="BIZ UDPゴシック" panose="020B0400000000000000" pitchFamily="50" charset="-128"/>
                <a:ea typeface="BIZ UDPゴシック" panose="020B0400000000000000" pitchFamily="50" charset="-128"/>
              </a:rPr>
              <a:t>	</a:t>
            </a:r>
            <a:r>
              <a:rPr kumimoji="1" lang="ja-JP" altLang="en-US" sz="2000" b="1" dirty="0">
                <a:latin typeface="BIZ UDPゴシック" panose="020B0400000000000000" pitchFamily="50" charset="-128"/>
                <a:ea typeface="BIZ UDPゴシック" panose="020B0400000000000000" pitchFamily="50" charset="-128"/>
              </a:rPr>
              <a:t>手数料支払い条件フローチャート</a:t>
            </a:r>
          </a:p>
        </p:txBody>
      </p:sp>
      <p:sp>
        <p:nvSpPr>
          <p:cNvPr id="18" name="正方形/長方形 17">
            <a:extLst>
              <a:ext uri="{FF2B5EF4-FFF2-40B4-BE49-F238E27FC236}">
                <a16:creationId xmlns:a16="http://schemas.microsoft.com/office/drawing/2014/main" id="{3FBA940D-8135-0ABE-CB7D-5A0BDF55A7AD}"/>
              </a:ext>
            </a:extLst>
          </p:cNvPr>
          <p:cNvSpPr/>
          <p:nvPr/>
        </p:nvSpPr>
        <p:spPr>
          <a:xfrm>
            <a:off x="168018" y="1450732"/>
            <a:ext cx="1112363" cy="5895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設置後</a:t>
            </a:r>
            <a:r>
              <a:rPr kumimoji="1" lang="en-US" altLang="ja-JP" sz="1100" dirty="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a:solidFill>
                  <a:schemeClr val="tx1"/>
                </a:solidFill>
                <a:latin typeface="BIZ UDPゴシック" panose="020B0400000000000000" pitchFamily="50" charset="-128"/>
                <a:ea typeface="BIZ UDPゴシック" panose="020B0400000000000000" pitchFamily="50" charset="-128"/>
              </a:rPr>
              <a:t>カ月以内の稼働</a:t>
            </a:r>
          </a:p>
        </p:txBody>
      </p:sp>
      <p:sp>
        <p:nvSpPr>
          <p:cNvPr id="19" name="正方形/長方形 18">
            <a:extLst>
              <a:ext uri="{FF2B5EF4-FFF2-40B4-BE49-F238E27FC236}">
                <a16:creationId xmlns:a16="http://schemas.microsoft.com/office/drawing/2014/main" id="{437EF52D-DA5D-DCCE-354F-DC294AF1A356}"/>
              </a:ext>
            </a:extLst>
          </p:cNvPr>
          <p:cNvSpPr/>
          <p:nvPr/>
        </p:nvSpPr>
        <p:spPr>
          <a:xfrm>
            <a:off x="1637274" y="1545438"/>
            <a:ext cx="544779" cy="4001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あり</a:t>
            </a:r>
          </a:p>
        </p:txBody>
      </p:sp>
      <p:sp>
        <p:nvSpPr>
          <p:cNvPr id="20" name="正方形/長方形 19">
            <a:extLst>
              <a:ext uri="{FF2B5EF4-FFF2-40B4-BE49-F238E27FC236}">
                <a16:creationId xmlns:a16="http://schemas.microsoft.com/office/drawing/2014/main" id="{89881ACB-B3F5-56D7-1695-027DFEF2554F}"/>
              </a:ext>
            </a:extLst>
          </p:cNvPr>
          <p:cNvSpPr/>
          <p:nvPr/>
        </p:nvSpPr>
        <p:spPr>
          <a:xfrm>
            <a:off x="1637274" y="4196982"/>
            <a:ext cx="544779" cy="4001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なし</a:t>
            </a:r>
          </a:p>
        </p:txBody>
      </p:sp>
      <p:sp>
        <p:nvSpPr>
          <p:cNvPr id="21" name="正方形/長方形 20">
            <a:extLst>
              <a:ext uri="{FF2B5EF4-FFF2-40B4-BE49-F238E27FC236}">
                <a16:creationId xmlns:a16="http://schemas.microsoft.com/office/drawing/2014/main" id="{535FB845-904F-B81E-26AB-A1691D3B61E1}"/>
              </a:ext>
            </a:extLst>
          </p:cNvPr>
          <p:cNvSpPr/>
          <p:nvPr/>
        </p:nvSpPr>
        <p:spPr>
          <a:xfrm>
            <a:off x="2580918" y="4196982"/>
            <a:ext cx="642855" cy="40011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対象外</a:t>
            </a:r>
          </a:p>
        </p:txBody>
      </p:sp>
      <p:sp>
        <p:nvSpPr>
          <p:cNvPr id="22" name="正方形/長方形 21">
            <a:extLst>
              <a:ext uri="{FF2B5EF4-FFF2-40B4-BE49-F238E27FC236}">
                <a16:creationId xmlns:a16="http://schemas.microsoft.com/office/drawing/2014/main" id="{DF3D258E-ECBD-0DFF-9060-A98BD007B86F}"/>
              </a:ext>
            </a:extLst>
          </p:cNvPr>
          <p:cNvSpPr/>
          <p:nvPr/>
        </p:nvSpPr>
        <p:spPr>
          <a:xfrm>
            <a:off x="2580918" y="1450732"/>
            <a:ext cx="1842050" cy="5895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稼働後、</a:t>
            </a:r>
            <a:r>
              <a:rPr kumimoji="1" lang="en-US" altLang="ja-JP" sz="1100" dirty="0">
                <a:solidFill>
                  <a:schemeClr val="tx1"/>
                </a:solidFill>
                <a:latin typeface="BIZ UDPゴシック" panose="020B0400000000000000" pitchFamily="50" charset="-128"/>
                <a:ea typeface="BIZ UDPゴシック" panose="020B0400000000000000" pitchFamily="50" charset="-128"/>
              </a:rPr>
              <a:t>3</a:t>
            </a:r>
            <a:r>
              <a:rPr kumimoji="1" lang="ja-JP" altLang="en-US" sz="1100" dirty="0">
                <a:solidFill>
                  <a:schemeClr val="tx1"/>
                </a:solidFill>
                <a:latin typeface="BIZ UDPゴシック" panose="020B0400000000000000" pitchFamily="50" charset="-128"/>
                <a:ea typeface="BIZ UDPゴシック" panose="020B0400000000000000" pitchFamily="50" charset="-128"/>
              </a:rPr>
              <a:t>か月間に</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平均月利用回数</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100" dirty="0">
                <a:solidFill>
                  <a:schemeClr val="tx1"/>
                </a:solidFill>
                <a:latin typeface="BIZ UDPゴシック" panose="020B0400000000000000" pitchFamily="50" charset="-128"/>
                <a:ea typeface="BIZ UDPゴシック" panose="020B0400000000000000" pitchFamily="50" charset="-128"/>
              </a:rPr>
              <a:t>1</a:t>
            </a:r>
            <a:r>
              <a:rPr kumimoji="1" lang="ja-JP" altLang="en-US" sz="1100" dirty="0">
                <a:solidFill>
                  <a:schemeClr val="tx1"/>
                </a:solidFill>
                <a:latin typeface="BIZ UDPゴシック" panose="020B0400000000000000" pitchFamily="50" charset="-128"/>
                <a:ea typeface="BIZ UDPゴシック" panose="020B0400000000000000" pitchFamily="50" charset="-128"/>
              </a:rPr>
              <a:t>カ月あたり</a:t>
            </a:r>
            <a:r>
              <a:rPr kumimoji="1" lang="en-US" altLang="ja-JP" sz="1100" dirty="0">
                <a:solidFill>
                  <a:schemeClr val="tx1"/>
                </a:solidFill>
                <a:latin typeface="BIZ UDPゴシック" panose="020B0400000000000000" pitchFamily="50" charset="-128"/>
                <a:ea typeface="BIZ UDPゴシック" panose="020B0400000000000000" pitchFamily="50" charset="-128"/>
              </a:rPr>
              <a:t>5</a:t>
            </a:r>
            <a:r>
              <a:rPr kumimoji="1" lang="ja-JP" altLang="en-US" sz="1100" dirty="0">
                <a:solidFill>
                  <a:schemeClr val="tx1"/>
                </a:solidFill>
                <a:latin typeface="BIZ UDPゴシック" panose="020B0400000000000000" pitchFamily="50" charset="-128"/>
                <a:ea typeface="BIZ UDPゴシック" panose="020B0400000000000000" pitchFamily="50" charset="-128"/>
              </a:rPr>
              <a:t>回以上</a:t>
            </a:r>
          </a:p>
        </p:txBody>
      </p:sp>
      <p:sp>
        <p:nvSpPr>
          <p:cNvPr id="23" name="正方形/長方形 22">
            <a:extLst>
              <a:ext uri="{FF2B5EF4-FFF2-40B4-BE49-F238E27FC236}">
                <a16:creationId xmlns:a16="http://schemas.microsoft.com/office/drawing/2014/main" id="{4C22A17B-1563-4DB1-061E-F8D78C669AD2}"/>
              </a:ext>
            </a:extLst>
          </p:cNvPr>
          <p:cNvSpPr/>
          <p:nvPr/>
        </p:nvSpPr>
        <p:spPr>
          <a:xfrm>
            <a:off x="2580918" y="3435276"/>
            <a:ext cx="1842051" cy="5895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稼働後、</a:t>
            </a:r>
            <a:r>
              <a:rPr kumimoji="1" lang="en-US" altLang="ja-JP" sz="1100" dirty="0">
                <a:solidFill>
                  <a:schemeClr val="tx1"/>
                </a:solidFill>
                <a:latin typeface="BIZ UDPゴシック" panose="020B0400000000000000" pitchFamily="50" charset="-128"/>
                <a:ea typeface="BIZ UDPゴシック" panose="020B0400000000000000" pitchFamily="50" charset="-128"/>
              </a:rPr>
              <a:t>3</a:t>
            </a:r>
            <a:r>
              <a:rPr kumimoji="1" lang="ja-JP" altLang="en-US" sz="1100" dirty="0">
                <a:solidFill>
                  <a:schemeClr val="tx1"/>
                </a:solidFill>
                <a:latin typeface="BIZ UDPゴシック" panose="020B0400000000000000" pitchFamily="50" charset="-128"/>
                <a:ea typeface="BIZ UDPゴシック" panose="020B0400000000000000" pitchFamily="50" charset="-128"/>
              </a:rPr>
              <a:t>か月間に</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平均月利用額</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100" dirty="0">
                <a:solidFill>
                  <a:schemeClr val="tx1"/>
                </a:solidFill>
                <a:latin typeface="BIZ UDPゴシック" panose="020B0400000000000000" pitchFamily="50" charset="-128"/>
                <a:ea typeface="BIZ UDPゴシック" panose="020B0400000000000000" pitchFamily="50" charset="-128"/>
              </a:rPr>
              <a:t>1</a:t>
            </a:r>
            <a:r>
              <a:rPr kumimoji="1" lang="ja-JP" altLang="en-US" sz="1100" dirty="0">
                <a:solidFill>
                  <a:schemeClr val="tx1"/>
                </a:solidFill>
                <a:latin typeface="BIZ UDPゴシック" panose="020B0400000000000000" pitchFamily="50" charset="-128"/>
                <a:ea typeface="BIZ UDPゴシック" panose="020B0400000000000000" pitchFamily="50" charset="-128"/>
              </a:rPr>
              <a:t>カ月あたり</a:t>
            </a:r>
            <a:r>
              <a:rPr kumimoji="1" lang="en-US" altLang="ja-JP" sz="1100" dirty="0">
                <a:solidFill>
                  <a:schemeClr val="tx1"/>
                </a:solidFill>
                <a:latin typeface="BIZ UDPゴシック" panose="020B0400000000000000" pitchFamily="50" charset="-128"/>
                <a:ea typeface="BIZ UDPゴシック" panose="020B0400000000000000" pitchFamily="50" charset="-128"/>
              </a:rPr>
              <a:t>5,000</a:t>
            </a:r>
            <a:r>
              <a:rPr kumimoji="1" lang="ja-JP" altLang="en-US" sz="1100" dirty="0">
                <a:solidFill>
                  <a:schemeClr val="tx1"/>
                </a:solidFill>
                <a:latin typeface="BIZ UDPゴシック" panose="020B0400000000000000" pitchFamily="50" charset="-128"/>
                <a:ea typeface="BIZ UDPゴシック" panose="020B0400000000000000" pitchFamily="50" charset="-128"/>
              </a:rPr>
              <a:t>円以上</a:t>
            </a:r>
          </a:p>
        </p:txBody>
      </p:sp>
      <p:sp>
        <p:nvSpPr>
          <p:cNvPr id="24" name="正方形/長方形 23">
            <a:extLst>
              <a:ext uri="{FF2B5EF4-FFF2-40B4-BE49-F238E27FC236}">
                <a16:creationId xmlns:a16="http://schemas.microsoft.com/office/drawing/2014/main" id="{ABA16524-49F0-E4F2-1DAA-45A4EC768C87}"/>
              </a:ext>
            </a:extLst>
          </p:cNvPr>
          <p:cNvSpPr/>
          <p:nvPr/>
        </p:nvSpPr>
        <p:spPr>
          <a:xfrm>
            <a:off x="3121342" y="2619610"/>
            <a:ext cx="702649" cy="23630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BIZ UDPゴシック" panose="020B0400000000000000" pitchFamily="50" charset="-128"/>
                <a:ea typeface="BIZ UDPゴシック" panose="020B0400000000000000" pitchFamily="50" charset="-128"/>
              </a:rPr>
              <a:t>または</a:t>
            </a:r>
          </a:p>
        </p:txBody>
      </p:sp>
      <p:sp>
        <p:nvSpPr>
          <p:cNvPr id="26" name="正方形/長方形 25">
            <a:extLst>
              <a:ext uri="{FF2B5EF4-FFF2-40B4-BE49-F238E27FC236}">
                <a16:creationId xmlns:a16="http://schemas.microsoft.com/office/drawing/2014/main" id="{C1748415-7364-C7DF-6479-9B733D1A989C}"/>
              </a:ext>
            </a:extLst>
          </p:cNvPr>
          <p:cNvSpPr/>
          <p:nvPr/>
        </p:nvSpPr>
        <p:spPr>
          <a:xfrm>
            <a:off x="4773998" y="1214595"/>
            <a:ext cx="544779" cy="4001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あり</a:t>
            </a:r>
          </a:p>
        </p:txBody>
      </p:sp>
      <p:sp>
        <p:nvSpPr>
          <p:cNvPr id="28" name="正方形/長方形 27">
            <a:extLst>
              <a:ext uri="{FF2B5EF4-FFF2-40B4-BE49-F238E27FC236}">
                <a16:creationId xmlns:a16="http://schemas.microsoft.com/office/drawing/2014/main" id="{D5405D1E-176F-9AC5-A3E9-E04524DCBA13}"/>
              </a:ext>
            </a:extLst>
          </p:cNvPr>
          <p:cNvSpPr/>
          <p:nvPr/>
        </p:nvSpPr>
        <p:spPr>
          <a:xfrm>
            <a:off x="4773998" y="1781747"/>
            <a:ext cx="544779" cy="4001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なし</a:t>
            </a:r>
          </a:p>
        </p:txBody>
      </p:sp>
      <p:sp>
        <p:nvSpPr>
          <p:cNvPr id="30" name="正方形/長方形 29">
            <a:extLst>
              <a:ext uri="{FF2B5EF4-FFF2-40B4-BE49-F238E27FC236}">
                <a16:creationId xmlns:a16="http://schemas.microsoft.com/office/drawing/2014/main" id="{1C90348A-C18F-A181-D067-DF9795EBEA92}"/>
              </a:ext>
            </a:extLst>
          </p:cNvPr>
          <p:cNvSpPr/>
          <p:nvPr/>
        </p:nvSpPr>
        <p:spPr>
          <a:xfrm>
            <a:off x="4773998" y="3529982"/>
            <a:ext cx="544779" cy="4001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あり</a:t>
            </a:r>
          </a:p>
        </p:txBody>
      </p:sp>
      <p:sp>
        <p:nvSpPr>
          <p:cNvPr id="32" name="正方形/長方形 31">
            <a:extLst>
              <a:ext uri="{FF2B5EF4-FFF2-40B4-BE49-F238E27FC236}">
                <a16:creationId xmlns:a16="http://schemas.microsoft.com/office/drawing/2014/main" id="{BB449F94-D1BB-3660-4CFB-5AA897AEFDC6}"/>
              </a:ext>
            </a:extLst>
          </p:cNvPr>
          <p:cNvSpPr/>
          <p:nvPr/>
        </p:nvSpPr>
        <p:spPr>
          <a:xfrm>
            <a:off x="4773998" y="4077432"/>
            <a:ext cx="544779" cy="4001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なし</a:t>
            </a:r>
          </a:p>
        </p:txBody>
      </p:sp>
      <p:sp>
        <p:nvSpPr>
          <p:cNvPr id="25" name="正方形/長方形 24">
            <a:extLst>
              <a:ext uri="{FF2B5EF4-FFF2-40B4-BE49-F238E27FC236}">
                <a16:creationId xmlns:a16="http://schemas.microsoft.com/office/drawing/2014/main" id="{0DF621AC-D15A-ED7E-6A4B-55D15B49BDA1}"/>
              </a:ext>
            </a:extLst>
          </p:cNvPr>
          <p:cNvSpPr/>
          <p:nvPr/>
        </p:nvSpPr>
        <p:spPr>
          <a:xfrm>
            <a:off x="8173424" y="1214595"/>
            <a:ext cx="825293" cy="40011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対象外</a:t>
            </a:r>
          </a:p>
        </p:txBody>
      </p:sp>
      <p:sp>
        <p:nvSpPr>
          <p:cNvPr id="27" name="正方形/長方形 26">
            <a:extLst>
              <a:ext uri="{FF2B5EF4-FFF2-40B4-BE49-F238E27FC236}">
                <a16:creationId xmlns:a16="http://schemas.microsoft.com/office/drawing/2014/main" id="{75ED3627-C17B-9090-DAB7-ADA55F4E920C}"/>
              </a:ext>
            </a:extLst>
          </p:cNvPr>
          <p:cNvSpPr/>
          <p:nvPr/>
        </p:nvSpPr>
        <p:spPr>
          <a:xfrm>
            <a:off x="8173424" y="1955899"/>
            <a:ext cx="825293" cy="4001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対象</a:t>
            </a:r>
          </a:p>
        </p:txBody>
      </p:sp>
      <p:sp>
        <p:nvSpPr>
          <p:cNvPr id="38" name="正方形/長方形 37">
            <a:extLst>
              <a:ext uri="{FF2B5EF4-FFF2-40B4-BE49-F238E27FC236}">
                <a16:creationId xmlns:a16="http://schemas.microsoft.com/office/drawing/2014/main" id="{B8DE61F0-1AFC-14AA-1264-0DCBFED59420}"/>
              </a:ext>
            </a:extLst>
          </p:cNvPr>
          <p:cNvSpPr/>
          <p:nvPr/>
        </p:nvSpPr>
        <p:spPr>
          <a:xfrm>
            <a:off x="8173424" y="3529982"/>
            <a:ext cx="825293" cy="40011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対象外</a:t>
            </a:r>
          </a:p>
        </p:txBody>
      </p:sp>
      <p:sp>
        <p:nvSpPr>
          <p:cNvPr id="39" name="正方形/長方形 38">
            <a:extLst>
              <a:ext uri="{FF2B5EF4-FFF2-40B4-BE49-F238E27FC236}">
                <a16:creationId xmlns:a16="http://schemas.microsoft.com/office/drawing/2014/main" id="{C15B732D-A454-DB60-81D1-88DBDF3E28C3}"/>
              </a:ext>
            </a:extLst>
          </p:cNvPr>
          <p:cNvSpPr/>
          <p:nvPr/>
        </p:nvSpPr>
        <p:spPr>
          <a:xfrm>
            <a:off x="8173424" y="4258354"/>
            <a:ext cx="825293" cy="4001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対象</a:t>
            </a:r>
          </a:p>
        </p:txBody>
      </p:sp>
      <p:sp>
        <p:nvSpPr>
          <p:cNvPr id="29" name="正方形/長方形 28">
            <a:extLst>
              <a:ext uri="{FF2B5EF4-FFF2-40B4-BE49-F238E27FC236}">
                <a16:creationId xmlns:a16="http://schemas.microsoft.com/office/drawing/2014/main" id="{EEAC5615-AE9A-909B-7805-820BA8B11C59}"/>
              </a:ext>
            </a:extLst>
          </p:cNvPr>
          <p:cNvSpPr/>
          <p:nvPr/>
        </p:nvSpPr>
        <p:spPr>
          <a:xfrm>
            <a:off x="5765605" y="1781747"/>
            <a:ext cx="642855" cy="40011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対象外</a:t>
            </a:r>
          </a:p>
        </p:txBody>
      </p:sp>
      <p:sp>
        <p:nvSpPr>
          <p:cNvPr id="33" name="正方形/長方形 32">
            <a:extLst>
              <a:ext uri="{FF2B5EF4-FFF2-40B4-BE49-F238E27FC236}">
                <a16:creationId xmlns:a16="http://schemas.microsoft.com/office/drawing/2014/main" id="{5A62F58B-487C-7A97-A5DE-202634AECBD3}"/>
              </a:ext>
            </a:extLst>
          </p:cNvPr>
          <p:cNvSpPr/>
          <p:nvPr/>
        </p:nvSpPr>
        <p:spPr>
          <a:xfrm>
            <a:off x="5765605" y="4077432"/>
            <a:ext cx="642855" cy="40011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対象外</a:t>
            </a:r>
          </a:p>
        </p:txBody>
      </p:sp>
      <p:sp>
        <p:nvSpPr>
          <p:cNvPr id="35" name="正方形/長方形 34">
            <a:extLst>
              <a:ext uri="{FF2B5EF4-FFF2-40B4-BE49-F238E27FC236}">
                <a16:creationId xmlns:a16="http://schemas.microsoft.com/office/drawing/2014/main" id="{83E2AABD-F263-4681-511B-63C112E76713}"/>
              </a:ext>
            </a:extLst>
          </p:cNvPr>
          <p:cNvSpPr/>
          <p:nvPr/>
        </p:nvSpPr>
        <p:spPr>
          <a:xfrm>
            <a:off x="5765605" y="1214595"/>
            <a:ext cx="1319926" cy="4001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chemeClr val="tx1"/>
                </a:solidFill>
                <a:latin typeface="BIZ UDPゴシック" panose="020B0400000000000000" pitchFamily="50" charset="-128"/>
                <a:ea typeface="BIZ UDPゴシック" panose="020B0400000000000000" pitchFamily="50" charset="-128"/>
              </a:rPr>
              <a:t>6</a:t>
            </a:r>
            <a:r>
              <a:rPr kumimoji="1" lang="ja-JP" altLang="en-US" sz="1100" dirty="0">
                <a:solidFill>
                  <a:schemeClr val="tx1"/>
                </a:solidFill>
                <a:latin typeface="BIZ UDPゴシック" panose="020B0400000000000000" pitchFamily="50" charset="-128"/>
                <a:ea typeface="BIZ UDPゴシック" panose="020B0400000000000000" pitchFamily="50" charset="-128"/>
              </a:rPr>
              <a:t>か月以内の解約</a:t>
            </a:r>
          </a:p>
        </p:txBody>
      </p:sp>
      <p:sp>
        <p:nvSpPr>
          <p:cNvPr id="40" name="正方形/長方形 39">
            <a:extLst>
              <a:ext uri="{FF2B5EF4-FFF2-40B4-BE49-F238E27FC236}">
                <a16:creationId xmlns:a16="http://schemas.microsoft.com/office/drawing/2014/main" id="{C90EA1CD-60DE-4A66-010E-81B5851499F0}"/>
              </a:ext>
            </a:extLst>
          </p:cNvPr>
          <p:cNvSpPr/>
          <p:nvPr/>
        </p:nvSpPr>
        <p:spPr>
          <a:xfrm>
            <a:off x="5765605" y="3529982"/>
            <a:ext cx="1319926" cy="4001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chemeClr val="tx1"/>
                </a:solidFill>
                <a:latin typeface="BIZ UDPゴシック" panose="020B0400000000000000" pitchFamily="50" charset="-128"/>
                <a:ea typeface="BIZ UDPゴシック" panose="020B0400000000000000" pitchFamily="50" charset="-128"/>
              </a:rPr>
              <a:t>6</a:t>
            </a:r>
            <a:r>
              <a:rPr kumimoji="1" lang="ja-JP" altLang="en-US" sz="1100" dirty="0">
                <a:solidFill>
                  <a:schemeClr val="tx1"/>
                </a:solidFill>
                <a:latin typeface="BIZ UDPゴシック" panose="020B0400000000000000" pitchFamily="50" charset="-128"/>
                <a:ea typeface="BIZ UDPゴシック" panose="020B0400000000000000" pitchFamily="50" charset="-128"/>
              </a:rPr>
              <a:t>か月以内の解約</a:t>
            </a:r>
          </a:p>
        </p:txBody>
      </p:sp>
      <p:sp>
        <p:nvSpPr>
          <p:cNvPr id="36" name="正方形/長方形 35">
            <a:extLst>
              <a:ext uri="{FF2B5EF4-FFF2-40B4-BE49-F238E27FC236}">
                <a16:creationId xmlns:a16="http://schemas.microsoft.com/office/drawing/2014/main" id="{48536709-7810-BC07-988D-BBC5B79E6A1D}"/>
              </a:ext>
            </a:extLst>
          </p:cNvPr>
          <p:cNvSpPr/>
          <p:nvPr/>
        </p:nvSpPr>
        <p:spPr>
          <a:xfrm>
            <a:off x="7277616" y="1214595"/>
            <a:ext cx="712432" cy="4001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あり</a:t>
            </a:r>
          </a:p>
        </p:txBody>
      </p:sp>
      <p:sp>
        <p:nvSpPr>
          <p:cNvPr id="37" name="正方形/長方形 36">
            <a:extLst>
              <a:ext uri="{FF2B5EF4-FFF2-40B4-BE49-F238E27FC236}">
                <a16:creationId xmlns:a16="http://schemas.microsoft.com/office/drawing/2014/main" id="{A2952975-42DC-C1E7-FC5C-267C7FD3F64B}"/>
              </a:ext>
            </a:extLst>
          </p:cNvPr>
          <p:cNvSpPr/>
          <p:nvPr/>
        </p:nvSpPr>
        <p:spPr>
          <a:xfrm>
            <a:off x="7277616" y="1955911"/>
            <a:ext cx="712432" cy="4001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なし</a:t>
            </a:r>
          </a:p>
        </p:txBody>
      </p:sp>
      <p:sp>
        <p:nvSpPr>
          <p:cNvPr id="41" name="正方形/長方形 40">
            <a:extLst>
              <a:ext uri="{FF2B5EF4-FFF2-40B4-BE49-F238E27FC236}">
                <a16:creationId xmlns:a16="http://schemas.microsoft.com/office/drawing/2014/main" id="{E9933CB0-2856-DB8C-D2C8-A7B50B059B6D}"/>
              </a:ext>
            </a:extLst>
          </p:cNvPr>
          <p:cNvSpPr/>
          <p:nvPr/>
        </p:nvSpPr>
        <p:spPr>
          <a:xfrm>
            <a:off x="7277616" y="3529982"/>
            <a:ext cx="712432" cy="4001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あり</a:t>
            </a:r>
          </a:p>
        </p:txBody>
      </p:sp>
      <p:sp>
        <p:nvSpPr>
          <p:cNvPr id="42" name="正方形/長方形 41">
            <a:extLst>
              <a:ext uri="{FF2B5EF4-FFF2-40B4-BE49-F238E27FC236}">
                <a16:creationId xmlns:a16="http://schemas.microsoft.com/office/drawing/2014/main" id="{922ADFEB-2959-C0B8-0AC8-85878ED32A53}"/>
              </a:ext>
            </a:extLst>
          </p:cNvPr>
          <p:cNvSpPr/>
          <p:nvPr/>
        </p:nvSpPr>
        <p:spPr>
          <a:xfrm>
            <a:off x="7277616" y="4258366"/>
            <a:ext cx="712432" cy="4001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なし</a:t>
            </a:r>
          </a:p>
        </p:txBody>
      </p:sp>
      <p:cxnSp>
        <p:nvCxnSpPr>
          <p:cNvPr id="50" name="直線コネクタ 49">
            <a:extLst>
              <a:ext uri="{FF2B5EF4-FFF2-40B4-BE49-F238E27FC236}">
                <a16:creationId xmlns:a16="http://schemas.microsoft.com/office/drawing/2014/main" id="{1FAAD199-D0AE-F0A6-9A77-7797AFDF048E}"/>
              </a:ext>
            </a:extLst>
          </p:cNvPr>
          <p:cNvCxnSpPr>
            <a:stCxn id="18" idx="3"/>
            <a:endCxn id="19" idx="1"/>
          </p:cNvCxnSpPr>
          <p:nvPr/>
        </p:nvCxnSpPr>
        <p:spPr>
          <a:xfrm>
            <a:off x="1280381" y="1745493"/>
            <a:ext cx="356893" cy="0"/>
          </a:xfrm>
          <a:prstGeom prst="line">
            <a:avLst/>
          </a:prstGeom>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5A1CA684-6FDD-9EA3-3CF1-C7300C9355DB}"/>
              </a:ext>
            </a:extLst>
          </p:cNvPr>
          <p:cNvCxnSpPr>
            <a:stCxn id="18" idx="3"/>
            <a:endCxn id="20" idx="1"/>
          </p:cNvCxnSpPr>
          <p:nvPr/>
        </p:nvCxnSpPr>
        <p:spPr>
          <a:xfrm>
            <a:off x="1280381" y="1745493"/>
            <a:ext cx="356893" cy="2651544"/>
          </a:xfrm>
          <a:prstGeom prst="line">
            <a:avLst/>
          </a:prstGeom>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0520891E-EBC4-C92A-7F08-BA34F8CF8F9F}"/>
              </a:ext>
            </a:extLst>
          </p:cNvPr>
          <p:cNvCxnSpPr>
            <a:stCxn id="20" idx="3"/>
            <a:endCxn id="21" idx="1"/>
          </p:cNvCxnSpPr>
          <p:nvPr/>
        </p:nvCxnSpPr>
        <p:spPr>
          <a:xfrm>
            <a:off x="2182053" y="4397037"/>
            <a:ext cx="398865" cy="0"/>
          </a:xfrm>
          <a:prstGeom prst="line">
            <a:avLst/>
          </a:prstGeom>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54577E1C-84B6-E868-3524-C50E80191EF4}"/>
              </a:ext>
            </a:extLst>
          </p:cNvPr>
          <p:cNvCxnSpPr>
            <a:cxnSpLocks/>
            <a:stCxn id="19" idx="3"/>
            <a:endCxn id="22" idx="1"/>
          </p:cNvCxnSpPr>
          <p:nvPr/>
        </p:nvCxnSpPr>
        <p:spPr>
          <a:xfrm>
            <a:off x="2182053" y="1745493"/>
            <a:ext cx="398865" cy="0"/>
          </a:xfrm>
          <a:prstGeom prst="line">
            <a:avLst/>
          </a:prstGeom>
        </p:spPr>
        <p:style>
          <a:lnRef idx="1">
            <a:schemeClr val="dk1"/>
          </a:lnRef>
          <a:fillRef idx="0">
            <a:schemeClr val="dk1"/>
          </a:fillRef>
          <a:effectRef idx="0">
            <a:schemeClr val="dk1"/>
          </a:effectRef>
          <a:fontRef idx="minor">
            <a:schemeClr val="tx1"/>
          </a:fontRef>
        </p:style>
      </p:cxnSp>
      <p:cxnSp>
        <p:nvCxnSpPr>
          <p:cNvPr id="58" name="直線コネクタ 57">
            <a:extLst>
              <a:ext uri="{FF2B5EF4-FFF2-40B4-BE49-F238E27FC236}">
                <a16:creationId xmlns:a16="http://schemas.microsoft.com/office/drawing/2014/main" id="{8F497241-7A80-4E36-F39A-DAEBE9D29D32}"/>
              </a:ext>
            </a:extLst>
          </p:cNvPr>
          <p:cNvCxnSpPr>
            <a:cxnSpLocks/>
            <a:stCxn id="19" idx="3"/>
            <a:endCxn id="23" idx="1"/>
          </p:cNvCxnSpPr>
          <p:nvPr/>
        </p:nvCxnSpPr>
        <p:spPr>
          <a:xfrm>
            <a:off x="2182053" y="1745493"/>
            <a:ext cx="398865" cy="1984544"/>
          </a:xfrm>
          <a:prstGeom prst="line">
            <a:avLst/>
          </a:prstGeom>
        </p:spPr>
        <p:style>
          <a:lnRef idx="1">
            <a:schemeClr val="dk1"/>
          </a:lnRef>
          <a:fillRef idx="0">
            <a:schemeClr val="dk1"/>
          </a:fillRef>
          <a:effectRef idx="0">
            <a:schemeClr val="dk1"/>
          </a:effectRef>
          <a:fontRef idx="minor">
            <a:schemeClr val="tx1"/>
          </a:fontRef>
        </p:style>
      </p:cxnSp>
      <p:cxnSp>
        <p:nvCxnSpPr>
          <p:cNvPr id="60" name="直線コネクタ 59">
            <a:extLst>
              <a:ext uri="{FF2B5EF4-FFF2-40B4-BE49-F238E27FC236}">
                <a16:creationId xmlns:a16="http://schemas.microsoft.com/office/drawing/2014/main" id="{10DF99E6-ADB6-87A3-4612-7924E2A46584}"/>
              </a:ext>
            </a:extLst>
          </p:cNvPr>
          <p:cNvCxnSpPr>
            <a:cxnSpLocks/>
            <a:stCxn id="22" idx="3"/>
            <a:endCxn id="26" idx="1"/>
          </p:cNvCxnSpPr>
          <p:nvPr/>
        </p:nvCxnSpPr>
        <p:spPr>
          <a:xfrm flipV="1">
            <a:off x="4422968" y="1414650"/>
            <a:ext cx="351030" cy="330843"/>
          </a:xfrm>
          <a:prstGeom prst="line">
            <a:avLst/>
          </a:prstGeom>
        </p:spPr>
        <p:style>
          <a:lnRef idx="1">
            <a:schemeClr val="dk1"/>
          </a:lnRef>
          <a:fillRef idx="0">
            <a:schemeClr val="dk1"/>
          </a:fillRef>
          <a:effectRef idx="0">
            <a:schemeClr val="dk1"/>
          </a:effectRef>
          <a:fontRef idx="minor">
            <a:schemeClr val="tx1"/>
          </a:fontRef>
        </p:style>
      </p:cxnSp>
      <p:cxnSp>
        <p:nvCxnSpPr>
          <p:cNvPr id="62" name="直線コネクタ 61">
            <a:extLst>
              <a:ext uri="{FF2B5EF4-FFF2-40B4-BE49-F238E27FC236}">
                <a16:creationId xmlns:a16="http://schemas.microsoft.com/office/drawing/2014/main" id="{94EDD6AD-E966-1210-E72C-A9FD72CA3EE4}"/>
              </a:ext>
            </a:extLst>
          </p:cNvPr>
          <p:cNvCxnSpPr>
            <a:cxnSpLocks/>
            <a:stCxn id="22" idx="3"/>
            <a:endCxn id="28" idx="1"/>
          </p:cNvCxnSpPr>
          <p:nvPr/>
        </p:nvCxnSpPr>
        <p:spPr>
          <a:xfrm>
            <a:off x="4422968" y="1745493"/>
            <a:ext cx="351030" cy="236309"/>
          </a:xfrm>
          <a:prstGeom prst="line">
            <a:avLst/>
          </a:prstGeom>
        </p:spPr>
        <p:style>
          <a:lnRef idx="1">
            <a:schemeClr val="dk1"/>
          </a:lnRef>
          <a:fillRef idx="0">
            <a:schemeClr val="dk1"/>
          </a:fillRef>
          <a:effectRef idx="0">
            <a:schemeClr val="dk1"/>
          </a:effectRef>
          <a:fontRef idx="minor">
            <a:schemeClr val="tx1"/>
          </a:fontRef>
        </p:style>
      </p:cxnSp>
      <p:cxnSp>
        <p:nvCxnSpPr>
          <p:cNvPr id="64" name="直線コネクタ 63">
            <a:extLst>
              <a:ext uri="{FF2B5EF4-FFF2-40B4-BE49-F238E27FC236}">
                <a16:creationId xmlns:a16="http://schemas.microsoft.com/office/drawing/2014/main" id="{1CD7790E-94AD-E29C-0758-EBB9C09139AF}"/>
              </a:ext>
            </a:extLst>
          </p:cNvPr>
          <p:cNvCxnSpPr>
            <a:stCxn id="26" idx="3"/>
            <a:endCxn id="35" idx="1"/>
          </p:cNvCxnSpPr>
          <p:nvPr/>
        </p:nvCxnSpPr>
        <p:spPr>
          <a:xfrm>
            <a:off x="5318777" y="1414650"/>
            <a:ext cx="446828" cy="0"/>
          </a:xfrm>
          <a:prstGeom prst="line">
            <a:avLst/>
          </a:prstGeom>
        </p:spPr>
        <p:style>
          <a:lnRef idx="1">
            <a:schemeClr val="dk1"/>
          </a:lnRef>
          <a:fillRef idx="0">
            <a:schemeClr val="dk1"/>
          </a:fillRef>
          <a:effectRef idx="0">
            <a:schemeClr val="dk1"/>
          </a:effectRef>
          <a:fontRef idx="minor">
            <a:schemeClr val="tx1"/>
          </a:fontRef>
        </p:style>
      </p:cxnSp>
      <p:cxnSp>
        <p:nvCxnSpPr>
          <p:cNvPr id="66" name="直線コネクタ 65">
            <a:extLst>
              <a:ext uri="{FF2B5EF4-FFF2-40B4-BE49-F238E27FC236}">
                <a16:creationId xmlns:a16="http://schemas.microsoft.com/office/drawing/2014/main" id="{B512C560-9963-E891-AD13-F8490AA35EBC}"/>
              </a:ext>
            </a:extLst>
          </p:cNvPr>
          <p:cNvCxnSpPr>
            <a:stCxn id="28" idx="3"/>
            <a:endCxn id="29" idx="1"/>
          </p:cNvCxnSpPr>
          <p:nvPr/>
        </p:nvCxnSpPr>
        <p:spPr>
          <a:xfrm>
            <a:off x="5318777" y="1981802"/>
            <a:ext cx="446828" cy="0"/>
          </a:xfrm>
          <a:prstGeom prst="line">
            <a:avLst/>
          </a:prstGeom>
        </p:spPr>
        <p:style>
          <a:lnRef idx="1">
            <a:schemeClr val="dk1"/>
          </a:lnRef>
          <a:fillRef idx="0">
            <a:schemeClr val="dk1"/>
          </a:fillRef>
          <a:effectRef idx="0">
            <a:schemeClr val="dk1"/>
          </a:effectRef>
          <a:fontRef idx="minor">
            <a:schemeClr val="tx1"/>
          </a:fontRef>
        </p:style>
      </p:cxnSp>
      <p:cxnSp>
        <p:nvCxnSpPr>
          <p:cNvPr id="68" name="直線コネクタ 67">
            <a:extLst>
              <a:ext uri="{FF2B5EF4-FFF2-40B4-BE49-F238E27FC236}">
                <a16:creationId xmlns:a16="http://schemas.microsoft.com/office/drawing/2014/main" id="{BAB7AC63-8EB5-2FAC-779B-B40CADCCA6FE}"/>
              </a:ext>
            </a:extLst>
          </p:cNvPr>
          <p:cNvCxnSpPr>
            <a:cxnSpLocks/>
            <a:stCxn id="35" idx="3"/>
            <a:endCxn id="36" idx="1"/>
          </p:cNvCxnSpPr>
          <p:nvPr/>
        </p:nvCxnSpPr>
        <p:spPr>
          <a:xfrm>
            <a:off x="7085531" y="1414650"/>
            <a:ext cx="192085" cy="0"/>
          </a:xfrm>
          <a:prstGeom prst="line">
            <a:avLst/>
          </a:prstGeom>
        </p:spPr>
        <p:style>
          <a:lnRef idx="1">
            <a:schemeClr val="dk1"/>
          </a:lnRef>
          <a:fillRef idx="0">
            <a:schemeClr val="dk1"/>
          </a:fillRef>
          <a:effectRef idx="0">
            <a:schemeClr val="dk1"/>
          </a:effectRef>
          <a:fontRef idx="minor">
            <a:schemeClr val="tx1"/>
          </a:fontRef>
        </p:style>
      </p:cxnSp>
      <p:cxnSp>
        <p:nvCxnSpPr>
          <p:cNvPr id="70" name="直線コネクタ 69">
            <a:extLst>
              <a:ext uri="{FF2B5EF4-FFF2-40B4-BE49-F238E27FC236}">
                <a16:creationId xmlns:a16="http://schemas.microsoft.com/office/drawing/2014/main" id="{D96CF1AF-5CA8-D21E-5E79-7446D3014AEB}"/>
              </a:ext>
            </a:extLst>
          </p:cNvPr>
          <p:cNvCxnSpPr>
            <a:cxnSpLocks/>
            <a:stCxn id="35" idx="3"/>
            <a:endCxn id="37" idx="1"/>
          </p:cNvCxnSpPr>
          <p:nvPr/>
        </p:nvCxnSpPr>
        <p:spPr>
          <a:xfrm>
            <a:off x="7085531" y="1414650"/>
            <a:ext cx="192085" cy="741316"/>
          </a:xfrm>
          <a:prstGeom prst="line">
            <a:avLst/>
          </a:prstGeom>
        </p:spPr>
        <p:style>
          <a:lnRef idx="1">
            <a:schemeClr val="dk1"/>
          </a:lnRef>
          <a:fillRef idx="0">
            <a:schemeClr val="dk1"/>
          </a:fillRef>
          <a:effectRef idx="0">
            <a:schemeClr val="dk1"/>
          </a:effectRef>
          <a:fontRef idx="minor">
            <a:schemeClr val="tx1"/>
          </a:fontRef>
        </p:style>
      </p:cxnSp>
      <p:cxnSp>
        <p:nvCxnSpPr>
          <p:cNvPr id="72" name="直線コネクタ 71">
            <a:extLst>
              <a:ext uri="{FF2B5EF4-FFF2-40B4-BE49-F238E27FC236}">
                <a16:creationId xmlns:a16="http://schemas.microsoft.com/office/drawing/2014/main" id="{88571F6C-70A0-7553-2DA3-59823F5595C0}"/>
              </a:ext>
            </a:extLst>
          </p:cNvPr>
          <p:cNvCxnSpPr>
            <a:cxnSpLocks/>
            <a:stCxn id="36" idx="3"/>
            <a:endCxn id="25" idx="1"/>
          </p:cNvCxnSpPr>
          <p:nvPr/>
        </p:nvCxnSpPr>
        <p:spPr>
          <a:xfrm>
            <a:off x="7990048" y="1414650"/>
            <a:ext cx="183376" cy="0"/>
          </a:xfrm>
          <a:prstGeom prst="line">
            <a:avLst/>
          </a:prstGeom>
        </p:spPr>
        <p:style>
          <a:lnRef idx="1">
            <a:schemeClr val="dk1"/>
          </a:lnRef>
          <a:fillRef idx="0">
            <a:schemeClr val="dk1"/>
          </a:fillRef>
          <a:effectRef idx="0">
            <a:schemeClr val="dk1"/>
          </a:effectRef>
          <a:fontRef idx="minor">
            <a:schemeClr val="tx1"/>
          </a:fontRef>
        </p:style>
      </p:cxnSp>
      <p:cxnSp>
        <p:nvCxnSpPr>
          <p:cNvPr id="74" name="直線コネクタ 73">
            <a:extLst>
              <a:ext uri="{FF2B5EF4-FFF2-40B4-BE49-F238E27FC236}">
                <a16:creationId xmlns:a16="http://schemas.microsoft.com/office/drawing/2014/main" id="{20CDBEFF-EF83-03D2-DA15-7B4D2632F5A0}"/>
              </a:ext>
            </a:extLst>
          </p:cNvPr>
          <p:cNvCxnSpPr>
            <a:cxnSpLocks/>
            <a:stCxn id="37" idx="3"/>
            <a:endCxn id="27" idx="1"/>
          </p:cNvCxnSpPr>
          <p:nvPr/>
        </p:nvCxnSpPr>
        <p:spPr>
          <a:xfrm flipV="1">
            <a:off x="7990048" y="2155954"/>
            <a:ext cx="183376" cy="12"/>
          </a:xfrm>
          <a:prstGeom prst="line">
            <a:avLst/>
          </a:prstGeom>
        </p:spPr>
        <p:style>
          <a:lnRef idx="1">
            <a:schemeClr val="dk1"/>
          </a:lnRef>
          <a:fillRef idx="0">
            <a:schemeClr val="dk1"/>
          </a:fillRef>
          <a:effectRef idx="0">
            <a:schemeClr val="dk1"/>
          </a:effectRef>
          <a:fontRef idx="minor">
            <a:schemeClr val="tx1"/>
          </a:fontRef>
        </p:style>
      </p:cxnSp>
      <p:cxnSp>
        <p:nvCxnSpPr>
          <p:cNvPr id="80" name="直線コネクタ 79">
            <a:extLst>
              <a:ext uri="{FF2B5EF4-FFF2-40B4-BE49-F238E27FC236}">
                <a16:creationId xmlns:a16="http://schemas.microsoft.com/office/drawing/2014/main" id="{6FE5ADFC-461B-4ECC-303E-DEBB868B46DC}"/>
              </a:ext>
            </a:extLst>
          </p:cNvPr>
          <p:cNvCxnSpPr>
            <a:stCxn id="30" idx="3"/>
            <a:endCxn id="40" idx="1"/>
          </p:cNvCxnSpPr>
          <p:nvPr/>
        </p:nvCxnSpPr>
        <p:spPr>
          <a:xfrm>
            <a:off x="5318777" y="3730037"/>
            <a:ext cx="446828" cy="0"/>
          </a:xfrm>
          <a:prstGeom prst="line">
            <a:avLst/>
          </a:prstGeom>
        </p:spPr>
        <p:style>
          <a:lnRef idx="1">
            <a:schemeClr val="dk1"/>
          </a:lnRef>
          <a:fillRef idx="0">
            <a:schemeClr val="dk1"/>
          </a:fillRef>
          <a:effectRef idx="0">
            <a:schemeClr val="dk1"/>
          </a:effectRef>
          <a:fontRef idx="minor">
            <a:schemeClr val="tx1"/>
          </a:fontRef>
        </p:style>
      </p:cxnSp>
      <p:cxnSp>
        <p:nvCxnSpPr>
          <p:cNvPr id="82" name="直線コネクタ 81">
            <a:extLst>
              <a:ext uri="{FF2B5EF4-FFF2-40B4-BE49-F238E27FC236}">
                <a16:creationId xmlns:a16="http://schemas.microsoft.com/office/drawing/2014/main" id="{324C47ED-7F42-C92E-974B-AE8440EE79F0}"/>
              </a:ext>
            </a:extLst>
          </p:cNvPr>
          <p:cNvCxnSpPr>
            <a:cxnSpLocks/>
            <a:stCxn id="40" idx="3"/>
            <a:endCxn id="41" idx="1"/>
          </p:cNvCxnSpPr>
          <p:nvPr/>
        </p:nvCxnSpPr>
        <p:spPr>
          <a:xfrm>
            <a:off x="7085531" y="3730037"/>
            <a:ext cx="192085" cy="0"/>
          </a:xfrm>
          <a:prstGeom prst="line">
            <a:avLst/>
          </a:prstGeom>
        </p:spPr>
        <p:style>
          <a:lnRef idx="1">
            <a:schemeClr val="dk1"/>
          </a:lnRef>
          <a:fillRef idx="0">
            <a:schemeClr val="dk1"/>
          </a:fillRef>
          <a:effectRef idx="0">
            <a:schemeClr val="dk1"/>
          </a:effectRef>
          <a:fontRef idx="minor">
            <a:schemeClr val="tx1"/>
          </a:fontRef>
        </p:style>
      </p:cxnSp>
      <p:cxnSp>
        <p:nvCxnSpPr>
          <p:cNvPr id="84" name="直線コネクタ 83">
            <a:extLst>
              <a:ext uri="{FF2B5EF4-FFF2-40B4-BE49-F238E27FC236}">
                <a16:creationId xmlns:a16="http://schemas.microsoft.com/office/drawing/2014/main" id="{CDA18D97-49AD-DDF0-CB30-4A1E073C6406}"/>
              </a:ext>
            </a:extLst>
          </p:cNvPr>
          <p:cNvCxnSpPr>
            <a:cxnSpLocks/>
            <a:stCxn id="41" idx="3"/>
            <a:endCxn id="38" idx="1"/>
          </p:cNvCxnSpPr>
          <p:nvPr/>
        </p:nvCxnSpPr>
        <p:spPr>
          <a:xfrm>
            <a:off x="7990048" y="3730037"/>
            <a:ext cx="183376" cy="0"/>
          </a:xfrm>
          <a:prstGeom prst="line">
            <a:avLst/>
          </a:prstGeom>
        </p:spPr>
        <p:style>
          <a:lnRef idx="1">
            <a:schemeClr val="dk1"/>
          </a:lnRef>
          <a:fillRef idx="0">
            <a:schemeClr val="dk1"/>
          </a:fillRef>
          <a:effectRef idx="0">
            <a:schemeClr val="dk1"/>
          </a:effectRef>
          <a:fontRef idx="minor">
            <a:schemeClr val="tx1"/>
          </a:fontRef>
        </p:style>
      </p:cxnSp>
      <p:cxnSp>
        <p:nvCxnSpPr>
          <p:cNvPr id="86" name="直線コネクタ 85">
            <a:extLst>
              <a:ext uri="{FF2B5EF4-FFF2-40B4-BE49-F238E27FC236}">
                <a16:creationId xmlns:a16="http://schemas.microsoft.com/office/drawing/2014/main" id="{8EE72FCB-B9F4-0679-B5DE-78F620ADA9E1}"/>
              </a:ext>
            </a:extLst>
          </p:cNvPr>
          <p:cNvCxnSpPr>
            <a:cxnSpLocks/>
            <a:stCxn id="40" idx="3"/>
            <a:endCxn id="42" idx="1"/>
          </p:cNvCxnSpPr>
          <p:nvPr/>
        </p:nvCxnSpPr>
        <p:spPr>
          <a:xfrm>
            <a:off x="7085531" y="3730037"/>
            <a:ext cx="192085" cy="728384"/>
          </a:xfrm>
          <a:prstGeom prst="line">
            <a:avLst/>
          </a:prstGeom>
        </p:spPr>
        <p:style>
          <a:lnRef idx="1">
            <a:schemeClr val="dk1"/>
          </a:lnRef>
          <a:fillRef idx="0">
            <a:schemeClr val="dk1"/>
          </a:fillRef>
          <a:effectRef idx="0">
            <a:schemeClr val="dk1"/>
          </a:effectRef>
          <a:fontRef idx="minor">
            <a:schemeClr val="tx1"/>
          </a:fontRef>
        </p:style>
      </p:cxnSp>
      <p:cxnSp>
        <p:nvCxnSpPr>
          <p:cNvPr id="88" name="直線コネクタ 87">
            <a:extLst>
              <a:ext uri="{FF2B5EF4-FFF2-40B4-BE49-F238E27FC236}">
                <a16:creationId xmlns:a16="http://schemas.microsoft.com/office/drawing/2014/main" id="{96D9A4A4-ED40-B4FF-EFD8-00CCFE65505E}"/>
              </a:ext>
            </a:extLst>
          </p:cNvPr>
          <p:cNvCxnSpPr>
            <a:cxnSpLocks/>
            <a:stCxn id="42" idx="3"/>
            <a:endCxn id="39" idx="1"/>
          </p:cNvCxnSpPr>
          <p:nvPr/>
        </p:nvCxnSpPr>
        <p:spPr>
          <a:xfrm flipV="1">
            <a:off x="7990048" y="4458409"/>
            <a:ext cx="183376" cy="12"/>
          </a:xfrm>
          <a:prstGeom prst="line">
            <a:avLst/>
          </a:prstGeom>
        </p:spPr>
        <p:style>
          <a:lnRef idx="1">
            <a:schemeClr val="dk1"/>
          </a:lnRef>
          <a:fillRef idx="0">
            <a:schemeClr val="dk1"/>
          </a:fillRef>
          <a:effectRef idx="0">
            <a:schemeClr val="dk1"/>
          </a:effectRef>
          <a:fontRef idx="minor">
            <a:schemeClr val="tx1"/>
          </a:fontRef>
        </p:style>
      </p:cxnSp>
      <p:cxnSp>
        <p:nvCxnSpPr>
          <p:cNvPr id="90" name="直線コネクタ 89">
            <a:extLst>
              <a:ext uri="{FF2B5EF4-FFF2-40B4-BE49-F238E27FC236}">
                <a16:creationId xmlns:a16="http://schemas.microsoft.com/office/drawing/2014/main" id="{F0A65E1B-1DAC-B646-4DF6-AD08C2E77FEA}"/>
              </a:ext>
            </a:extLst>
          </p:cNvPr>
          <p:cNvCxnSpPr>
            <a:stCxn id="32" idx="3"/>
            <a:endCxn id="33" idx="1"/>
          </p:cNvCxnSpPr>
          <p:nvPr/>
        </p:nvCxnSpPr>
        <p:spPr>
          <a:xfrm>
            <a:off x="5318777" y="4277487"/>
            <a:ext cx="446828" cy="0"/>
          </a:xfrm>
          <a:prstGeom prst="line">
            <a:avLst/>
          </a:prstGeom>
        </p:spPr>
        <p:style>
          <a:lnRef idx="1">
            <a:schemeClr val="dk1"/>
          </a:lnRef>
          <a:fillRef idx="0">
            <a:schemeClr val="dk1"/>
          </a:fillRef>
          <a:effectRef idx="0">
            <a:schemeClr val="dk1"/>
          </a:effectRef>
          <a:fontRef idx="minor">
            <a:schemeClr val="tx1"/>
          </a:fontRef>
        </p:style>
      </p:cxnSp>
      <p:cxnSp>
        <p:nvCxnSpPr>
          <p:cNvPr id="91" name="直線コネクタ 90">
            <a:extLst>
              <a:ext uri="{FF2B5EF4-FFF2-40B4-BE49-F238E27FC236}">
                <a16:creationId xmlns:a16="http://schemas.microsoft.com/office/drawing/2014/main" id="{ED342C22-D9AF-C714-A80A-EDE764C5D237}"/>
              </a:ext>
            </a:extLst>
          </p:cNvPr>
          <p:cNvCxnSpPr>
            <a:cxnSpLocks/>
            <a:stCxn id="32" idx="1"/>
            <a:endCxn id="23" idx="3"/>
          </p:cNvCxnSpPr>
          <p:nvPr/>
        </p:nvCxnSpPr>
        <p:spPr>
          <a:xfrm flipH="1" flipV="1">
            <a:off x="4422969" y="3730037"/>
            <a:ext cx="351029" cy="547450"/>
          </a:xfrm>
          <a:prstGeom prst="line">
            <a:avLst/>
          </a:prstGeom>
        </p:spPr>
        <p:style>
          <a:lnRef idx="1">
            <a:schemeClr val="dk1"/>
          </a:lnRef>
          <a:fillRef idx="0">
            <a:schemeClr val="dk1"/>
          </a:fillRef>
          <a:effectRef idx="0">
            <a:schemeClr val="dk1"/>
          </a:effectRef>
          <a:fontRef idx="minor">
            <a:schemeClr val="tx1"/>
          </a:fontRef>
        </p:style>
      </p:cxnSp>
      <p:cxnSp>
        <p:nvCxnSpPr>
          <p:cNvPr id="92" name="直線コネクタ 91">
            <a:extLst>
              <a:ext uri="{FF2B5EF4-FFF2-40B4-BE49-F238E27FC236}">
                <a16:creationId xmlns:a16="http://schemas.microsoft.com/office/drawing/2014/main" id="{E4F226BF-41DD-D838-55D9-07D873ABF34E}"/>
              </a:ext>
            </a:extLst>
          </p:cNvPr>
          <p:cNvCxnSpPr>
            <a:cxnSpLocks/>
            <a:stCxn id="30" idx="1"/>
            <a:endCxn id="23" idx="3"/>
          </p:cNvCxnSpPr>
          <p:nvPr/>
        </p:nvCxnSpPr>
        <p:spPr>
          <a:xfrm flipH="1">
            <a:off x="4422969" y="3730037"/>
            <a:ext cx="351029" cy="0"/>
          </a:xfrm>
          <a:prstGeom prst="line">
            <a:avLst/>
          </a:prstGeom>
        </p:spPr>
        <p:style>
          <a:lnRef idx="1">
            <a:schemeClr val="dk1"/>
          </a:lnRef>
          <a:fillRef idx="0">
            <a:schemeClr val="dk1"/>
          </a:fillRef>
          <a:effectRef idx="0">
            <a:schemeClr val="dk1"/>
          </a:effectRef>
          <a:fontRef idx="minor">
            <a:schemeClr val="tx1"/>
          </a:fontRef>
        </p:style>
      </p:cxnSp>
      <p:sp>
        <p:nvSpPr>
          <p:cNvPr id="12" name="正方形/長方形 11">
            <a:extLst>
              <a:ext uri="{FF2B5EF4-FFF2-40B4-BE49-F238E27FC236}">
                <a16:creationId xmlns:a16="http://schemas.microsoft.com/office/drawing/2014/main" id="{A9D5ECBA-020B-6AA6-4952-71BBFC3A0517}"/>
              </a:ext>
            </a:extLst>
          </p:cNvPr>
          <p:cNvSpPr/>
          <p:nvPr/>
        </p:nvSpPr>
        <p:spPr>
          <a:xfrm>
            <a:off x="7277616" y="2697227"/>
            <a:ext cx="712432" cy="4001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不明</a:t>
            </a:r>
            <a:r>
              <a:rPr kumimoji="1" lang="en-US" altLang="ja-JP" sz="1100" baseline="30000"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aseline="30000" dirty="0">
              <a:solidFill>
                <a:schemeClr val="tx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5500FF62-FEEE-D71A-4F8B-8D47519E21BF}"/>
              </a:ext>
            </a:extLst>
          </p:cNvPr>
          <p:cNvSpPr/>
          <p:nvPr/>
        </p:nvSpPr>
        <p:spPr>
          <a:xfrm>
            <a:off x="8173424" y="2697203"/>
            <a:ext cx="825293" cy="40011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次回</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算定対象</a:t>
            </a:r>
          </a:p>
        </p:txBody>
      </p:sp>
      <p:sp>
        <p:nvSpPr>
          <p:cNvPr id="46" name="正方形/長方形 45">
            <a:extLst>
              <a:ext uri="{FF2B5EF4-FFF2-40B4-BE49-F238E27FC236}">
                <a16:creationId xmlns:a16="http://schemas.microsoft.com/office/drawing/2014/main" id="{AAC530DC-1116-4FFA-9F05-291C1227A1D7}"/>
              </a:ext>
            </a:extLst>
          </p:cNvPr>
          <p:cNvSpPr/>
          <p:nvPr/>
        </p:nvSpPr>
        <p:spPr>
          <a:xfrm>
            <a:off x="7277616" y="4986750"/>
            <a:ext cx="712432" cy="4001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不明</a:t>
            </a:r>
            <a:r>
              <a:rPr kumimoji="1" lang="en-US" altLang="ja-JP" sz="1100" baseline="30000"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aseline="30000" dirty="0">
              <a:solidFill>
                <a:schemeClr val="tx1"/>
              </a:solidFill>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5FD3896E-D757-16D0-A1CF-B21C26DE5A1C}"/>
              </a:ext>
            </a:extLst>
          </p:cNvPr>
          <p:cNvSpPr/>
          <p:nvPr/>
        </p:nvSpPr>
        <p:spPr>
          <a:xfrm>
            <a:off x="8173424" y="4986726"/>
            <a:ext cx="825293" cy="40011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次回</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算定対象</a:t>
            </a:r>
          </a:p>
        </p:txBody>
      </p:sp>
      <p:cxnSp>
        <p:nvCxnSpPr>
          <p:cNvPr id="85" name="直線コネクタ 84">
            <a:extLst>
              <a:ext uri="{FF2B5EF4-FFF2-40B4-BE49-F238E27FC236}">
                <a16:creationId xmlns:a16="http://schemas.microsoft.com/office/drawing/2014/main" id="{5F960BA5-6004-F338-09C8-5F37B774DBB2}"/>
              </a:ext>
            </a:extLst>
          </p:cNvPr>
          <p:cNvCxnSpPr>
            <a:stCxn id="35" idx="3"/>
            <a:endCxn id="12" idx="1"/>
          </p:cNvCxnSpPr>
          <p:nvPr/>
        </p:nvCxnSpPr>
        <p:spPr>
          <a:xfrm>
            <a:off x="7085531" y="1414650"/>
            <a:ext cx="192085" cy="1482632"/>
          </a:xfrm>
          <a:prstGeom prst="line">
            <a:avLst/>
          </a:prstGeom>
        </p:spPr>
        <p:style>
          <a:lnRef idx="1">
            <a:schemeClr val="dk1"/>
          </a:lnRef>
          <a:fillRef idx="0">
            <a:schemeClr val="dk1"/>
          </a:fillRef>
          <a:effectRef idx="0">
            <a:schemeClr val="dk1"/>
          </a:effectRef>
          <a:fontRef idx="minor">
            <a:schemeClr val="tx1"/>
          </a:fontRef>
        </p:style>
      </p:cxnSp>
      <p:cxnSp>
        <p:nvCxnSpPr>
          <p:cNvPr id="89" name="直線コネクタ 88">
            <a:extLst>
              <a:ext uri="{FF2B5EF4-FFF2-40B4-BE49-F238E27FC236}">
                <a16:creationId xmlns:a16="http://schemas.microsoft.com/office/drawing/2014/main" id="{258DACCC-F9D2-D26D-F964-7206833ED89C}"/>
              </a:ext>
            </a:extLst>
          </p:cNvPr>
          <p:cNvCxnSpPr>
            <a:stCxn id="12" idx="3"/>
            <a:endCxn id="31" idx="1"/>
          </p:cNvCxnSpPr>
          <p:nvPr/>
        </p:nvCxnSpPr>
        <p:spPr>
          <a:xfrm flipV="1">
            <a:off x="7990048" y="2897258"/>
            <a:ext cx="183376" cy="24"/>
          </a:xfrm>
          <a:prstGeom prst="line">
            <a:avLst/>
          </a:prstGeom>
        </p:spPr>
        <p:style>
          <a:lnRef idx="1">
            <a:schemeClr val="dk1"/>
          </a:lnRef>
          <a:fillRef idx="0">
            <a:schemeClr val="dk1"/>
          </a:fillRef>
          <a:effectRef idx="0">
            <a:schemeClr val="dk1"/>
          </a:effectRef>
          <a:fontRef idx="minor">
            <a:schemeClr val="tx1"/>
          </a:fontRef>
        </p:style>
      </p:cxnSp>
      <p:cxnSp>
        <p:nvCxnSpPr>
          <p:cNvPr id="94" name="直線コネクタ 93">
            <a:extLst>
              <a:ext uri="{FF2B5EF4-FFF2-40B4-BE49-F238E27FC236}">
                <a16:creationId xmlns:a16="http://schemas.microsoft.com/office/drawing/2014/main" id="{DFBCC66E-45B8-BEC7-8405-32E7F036A59F}"/>
              </a:ext>
            </a:extLst>
          </p:cNvPr>
          <p:cNvCxnSpPr>
            <a:stCxn id="40" idx="3"/>
            <a:endCxn id="46" idx="1"/>
          </p:cNvCxnSpPr>
          <p:nvPr/>
        </p:nvCxnSpPr>
        <p:spPr>
          <a:xfrm>
            <a:off x="7085531" y="3730037"/>
            <a:ext cx="192085" cy="1456768"/>
          </a:xfrm>
          <a:prstGeom prst="line">
            <a:avLst/>
          </a:prstGeom>
        </p:spPr>
        <p:style>
          <a:lnRef idx="1">
            <a:schemeClr val="dk1"/>
          </a:lnRef>
          <a:fillRef idx="0">
            <a:schemeClr val="dk1"/>
          </a:fillRef>
          <a:effectRef idx="0">
            <a:schemeClr val="dk1"/>
          </a:effectRef>
          <a:fontRef idx="minor">
            <a:schemeClr val="tx1"/>
          </a:fontRef>
        </p:style>
      </p:cxnSp>
      <p:cxnSp>
        <p:nvCxnSpPr>
          <p:cNvPr id="96" name="直線コネクタ 95">
            <a:extLst>
              <a:ext uri="{FF2B5EF4-FFF2-40B4-BE49-F238E27FC236}">
                <a16:creationId xmlns:a16="http://schemas.microsoft.com/office/drawing/2014/main" id="{25FCE713-70A2-BED1-5906-02CCC63ABA08}"/>
              </a:ext>
            </a:extLst>
          </p:cNvPr>
          <p:cNvCxnSpPr>
            <a:stCxn id="46" idx="3"/>
            <a:endCxn id="47" idx="1"/>
          </p:cNvCxnSpPr>
          <p:nvPr/>
        </p:nvCxnSpPr>
        <p:spPr>
          <a:xfrm flipV="1">
            <a:off x="7990048" y="5186781"/>
            <a:ext cx="183376" cy="24"/>
          </a:xfrm>
          <a:prstGeom prst="line">
            <a:avLst/>
          </a:prstGeom>
        </p:spPr>
        <p:style>
          <a:lnRef idx="1">
            <a:schemeClr val="dk1"/>
          </a:lnRef>
          <a:fillRef idx="0">
            <a:schemeClr val="dk1"/>
          </a:fillRef>
          <a:effectRef idx="0">
            <a:schemeClr val="dk1"/>
          </a:effectRef>
          <a:fontRef idx="minor">
            <a:schemeClr val="tx1"/>
          </a:fontRef>
        </p:style>
      </p:cxnSp>
      <p:sp>
        <p:nvSpPr>
          <p:cNvPr id="97" name="テキスト ボックス 96">
            <a:extLst>
              <a:ext uri="{FF2B5EF4-FFF2-40B4-BE49-F238E27FC236}">
                <a16:creationId xmlns:a16="http://schemas.microsoft.com/office/drawing/2014/main" id="{64FB48E4-47FF-34D6-0DC6-BDE68453698D}"/>
              </a:ext>
            </a:extLst>
          </p:cNvPr>
          <p:cNvSpPr txBox="1"/>
          <p:nvPr/>
        </p:nvSpPr>
        <p:spPr>
          <a:xfrm>
            <a:off x="6490" y="5653750"/>
            <a:ext cx="9008267" cy="830997"/>
          </a:xfrm>
          <a:prstGeom prst="rect">
            <a:avLst/>
          </a:prstGeom>
          <a:noFill/>
        </p:spPr>
        <p:txBody>
          <a:bodyPr wrap="square" rtlCol="0">
            <a:spAutoFit/>
          </a:bodyPr>
          <a:lstStyle/>
          <a:p>
            <a:pPr marL="182563"/>
            <a:r>
              <a:rPr lang="en-US" altLang="ja-JP"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ja-JP" altLang="en-US"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不明</a:t>
            </a:r>
            <a:r>
              <a:rPr lang="en-US" altLang="ja-JP"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ja-JP" altLang="en-US"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令和</a:t>
            </a:r>
            <a:r>
              <a:rPr lang="en-US" altLang="ja-JP"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n+1</a:t>
            </a:r>
            <a:r>
              <a:rPr lang="ja-JP" altLang="en-US"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年</a:t>
            </a:r>
            <a:r>
              <a:rPr lang="en-US" altLang="ja-JP"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10</a:t>
            </a:r>
            <a:r>
              <a:rPr lang="ja-JP" altLang="en-US"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月</a:t>
            </a:r>
            <a:r>
              <a:rPr lang="en-US" altLang="ja-JP"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31</a:t>
            </a:r>
            <a:r>
              <a:rPr lang="ja-JP" altLang="en-US"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日時点で、前提条件を満たしているものの、設置後</a:t>
            </a:r>
            <a:r>
              <a:rPr lang="en-US" altLang="ja-JP"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6</a:t>
            </a:r>
            <a:r>
              <a:rPr lang="ja-JP" altLang="en-US"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ヶ月を経過していない場合を指します。</a:t>
            </a:r>
            <a:endParaRPr lang="en-US" altLang="ja-JP" sz="1200" dirty="0">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L="182563"/>
            <a:r>
              <a:rPr lang="en-US" altLang="ja-JP"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en-US"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　　</a:t>
            </a:r>
            <a:endParaRPr lang="en-US" altLang="ja-JP" sz="1200" dirty="0">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L="182563"/>
            <a:r>
              <a:rPr lang="ja-JP" altLang="en-US"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（例）設 置 年 月 日：令和</a:t>
            </a:r>
            <a:r>
              <a:rPr lang="en-US" altLang="ja-JP"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5</a:t>
            </a:r>
            <a:r>
              <a:rPr lang="ja-JP" altLang="en-US"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年</a:t>
            </a:r>
            <a:r>
              <a:rPr lang="en-US" altLang="ja-JP"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5</a:t>
            </a:r>
            <a:r>
              <a:rPr lang="ja-JP" altLang="en-US"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月</a:t>
            </a:r>
            <a:r>
              <a:rPr lang="en-US" altLang="ja-JP"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28</a:t>
            </a:r>
            <a:r>
              <a:rPr lang="ja-JP" altLang="en-US"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日</a:t>
            </a:r>
            <a:endParaRPr lang="en-US" altLang="ja-JP" sz="1200" dirty="0">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L="182563"/>
            <a:r>
              <a:rPr lang="en-US" altLang="ja-JP"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en-US"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en-US" altLang="ja-JP"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6</a:t>
            </a:r>
            <a:r>
              <a:rPr lang="ja-JP" altLang="en-US"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か月後年月日：令和</a:t>
            </a:r>
            <a:r>
              <a:rPr lang="en-US" altLang="ja-JP"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5</a:t>
            </a:r>
            <a:r>
              <a:rPr lang="ja-JP" altLang="en-US"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年</a:t>
            </a:r>
            <a:r>
              <a:rPr lang="en-US" altLang="ja-JP"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11</a:t>
            </a:r>
            <a:r>
              <a:rPr lang="ja-JP" altLang="en-US"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月</a:t>
            </a:r>
            <a:r>
              <a:rPr lang="en-US" altLang="ja-JP"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30</a:t>
            </a:r>
            <a:r>
              <a:rPr lang="ja-JP" altLang="en-US"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日（実績集計時点）</a:t>
            </a:r>
            <a:endParaRPr lang="en-US" altLang="ja-JP" sz="1200" dirty="0">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98" name="右中かっこ 97">
            <a:extLst>
              <a:ext uri="{FF2B5EF4-FFF2-40B4-BE49-F238E27FC236}">
                <a16:creationId xmlns:a16="http://schemas.microsoft.com/office/drawing/2014/main" id="{FF0E3C29-DFEC-DB71-7C44-0392E1CF2B7D}"/>
              </a:ext>
            </a:extLst>
          </p:cNvPr>
          <p:cNvSpPr/>
          <p:nvPr/>
        </p:nvSpPr>
        <p:spPr>
          <a:xfrm>
            <a:off x="4422968" y="5926695"/>
            <a:ext cx="223414" cy="52321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600">
              <a:latin typeface="BIZ UDPゴシック" panose="020B0400000000000000" pitchFamily="50" charset="-128"/>
              <a:ea typeface="BIZ UDPゴシック" panose="020B0400000000000000" pitchFamily="50" charset="-128"/>
            </a:endParaRPr>
          </a:p>
        </p:txBody>
      </p:sp>
      <p:sp>
        <p:nvSpPr>
          <p:cNvPr id="99" name="テキスト ボックス 98">
            <a:extLst>
              <a:ext uri="{FF2B5EF4-FFF2-40B4-BE49-F238E27FC236}">
                <a16:creationId xmlns:a16="http://schemas.microsoft.com/office/drawing/2014/main" id="{E1C502AF-2C5B-DD6D-2870-FA53BC20AF50}"/>
              </a:ext>
            </a:extLst>
          </p:cNvPr>
          <p:cNvSpPr txBox="1"/>
          <p:nvPr/>
        </p:nvSpPr>
        <p:spPr>
          <a:xfrm>
            <a:off x="4773998" y="6021866"/>
            <a:ext cx="2710505" cy="461665"/>
          </a:xfrm>
          <a:prstGeom prst="rect">
            <a:avLst/>
          </a:prstGeom>
          <a:noFill/>
        </p:spPr>
        <p:txBody>
          <a:bodyPr wrap="square" rtlCol="0">
            <a:spAutoFit/>
          </a:bodyPr>
          <a:lstStyle/>
          <a:p>
            <a:r>
              <a:rPr kumimoji="1" lang="ja-JP" altLang="en-US" sz="1200" u="sng" dirty="0">
                <a:latin typeface="BIZ UDPゴシック" panose="020B0400000000000000" pitchFamily="50" charset="-128"/>
                <a:ea typeface="BIZ UDPゴシック" panose="020B0400000000000000" pitchFamily="50" charset="-128"/>
              </a:rPr>
              <a:t>令和</a:t>
            </a:r>
            <a:r>
              <a:rPr kumimoji="1" lang="en-US" altLang="ja-JP" sz="1200" u="sng" dirty="0">
                <a:latin typeface="BIZ UDPゴシック" panose="020B0400000000000000" pitchFamily="50" charset="-128"/>
                <a:ea typeface="BIZ UDPゴシック" panose="020B0400000000000000" pitchFamily="50" charset="-128"/>
              </a:rPr>
              <a:t>5</a:t>
            </a:r>
            <a:r>
              <a:rPr kumimoji="1" lang="ja-JP" altLang="en-US" sz="1200" u="sng" dirty="0">
                <a:latin typeface="BIZ UDPゴシック" panose="020B0400000000000000" pitchFamily="50" charset="-128"/>
                <a:ea typeface="BIZ UDPゴシック" panose="020B0400000000000000" pitchFamily="50" charset="-128"/>
              </a:rPr>
              <a:t>年</a:t>
            </a:r>
            <a:r>
              <a:rPr kumimoji="1" lang="en-US" altLang="ja-JP" sz="1200" u="sng" dirty="0">
                <a:latin typeface="BIZ UDPゴシック" panose="020B0400000000000000" pitchFamily="50" charset="-128"/>
                <a:ea typeface="BIZ UDPゴシック" panose="020B0400000000000000" pitchFamily="50" charset="-128"/>
              </a:rPr>
              <a:t>10</a:t>
            </a:r>
            <a:r>
              <a:rPr kumimoji="1" lang="ja-JP" altLang="en-US" sz="1200" u="sng" dirty="0">
                <a:latin typeface="BIZ UDPゴシック" panose="020B0400000000000000" pitchFamily="50" charset="-128"/>
                <a:ea typeface="BIZ UDPゴシック" panose="020B0400000000000000" pitchFamily="50" charset="-128"/>
              </a:rPr>
              <a:t>月</a:t>
            </a:r>
            <a:r>
              <a:rPr kumimoji="1" lang="en-US" altLang="ja-JP" sz="1200" u="sng" dirty="0">
                <a:latin typeface="BIZ UDPゴシック" panose="020B0400000000000000" pitchFamily="50" charset="-128"/>
                <a:ea typeface="BIZ UDPゴシック" panose="020B0400000000000000" pitchFamily="50" charset="-128"/>
              </a:rPr>
              <a:t>31</a:t>
            </a:r>
            <a:r>
              <a:rPr kumimoji="1" lang="ja-JP" altLang="en-US" sz="1200" u="sng" dirty="0">
                <a:latin typeface="BIZ UDPゴシック" panose="020B0400000000000000" pitchFamily="50" charset="-128"/>
                <a:ea typeface="BIZ UDPゴシック" panose="020B0400000000000000" pitchFamily="50" charset="-128"/>
              </a:rPr>
              <a:t>日時点の実績で判定するため、次回算定対象</a:t>
            </a:r>
          </a:p>
        </p:txBody>
      </p:sp>
      <p:sp>
        <p:nvSpPr>
          <p:cNvPr id="16" name="テキスト ボックス 15">
            <a:extLst>
              <a:ext uri="{FF2B5EF4-FFF2-40B4-BE49-F238E27FC236}">
                <a16:creationId xmlns:a16="http://schemas.microsoft.com/office/drawing/2014/main" id="{11E64999-8C0B-3914-6C85-0AE04D346B1B}"/>
              </a:ext>
            </a:extLst>
          </p:cNvPr>
          <p:cNvSpPr txBox="1"/>
          <p:nvPr/>
        </p:nvSpPr>
        <p:spPr>
          <a:xfrm>
            <a:off x="223435" y="763156"/>
            <a:ext cx="1005000" cy="276999"/>
          </a:xfrm>
          <a:prstGeom prst="rect">
            <a:avLst/>
          </a:prstGeom>
          <a:noFill/>
        </p:spPr>
        <p:txBody>
          <a:bodyPr wrap="square" rtlCol="0">
            <a:spAutoFit/>
          </a:bodyPr>
          <a:lstStyle/>
          <a:p>
            <a:pPr algn="ctr"/>
            <a:r>
              <a:rPr kumimoji="1" lang="ja-JP" altLang="en-US" sz="1200" dirty="0">
                <a:latin typeface="BIZ UDPゴシック" panose="020B0400000000000000" pitchFamily="50" charset="-128"/>
                <a:ea typeface="BIZ UDPゴシック" panose="020B0400000000000000" pitchFamily="50" charset="-128"/>
              </a:rPr>
              <a:t>前提条件①</a:t>
            </a:r>
          </a:p>
        </p:txBody>
      </p:sp>
      <p:sp>
        <p:nvSpPr>
          <p:cNvPr id="17" name="テキスト ボックス 16">
            <a:extLst>
              <a:ext uri="{FF2B5EF4-FFF2-40B4-BE49-F238E27FC236}">
                <a16:creationId xmlns:a16="http://schemas.microsoft.com/office/drawing/2014/main" id="{FFE31CD2-1811-4C1A-31F0-3754CDFD9A6A}"/>
              </a:ext>
            </a:extLst>
          </p:cNvPr>
          <p:cNvSpPr txBox="1"/>
          <p:nvPr/>
        </p:nvSpPr>
        <p:spPr>
          <a:xfrm>
            <a:off x="2969357" y="763156"/>
            <a:ext cx="1005001" cy="276999"/>
          </a:xfrm>
          <a:prstGeom prst="rect">
            <a:avLst/>
          </a:prstGeom>
          <a:noFill/>
        </p:spPr>
        <p:txBody>
          <a:bodyPr wrap="square" rtlCol="0">
            <a:spAutoFit/>
          </a:bodyPr>
          <a:lstStyle/>
          <a:p>
            <a:pPr algn="ctr"/>
            <a:r>
              <a:rPr kumimoji="1" lang="ja-JP" altLang="en-US" sz="1200" dirty="0">
                <a:latin typeface="BIZ UDPゴシック" panose="020B0400000000000000" pitchFamily="50" charset="-128"/>
                <a:ea typeface="BIZ UDPゴシック" panose="020B0400000000000000" pitchFamily="50" charset="-128"/>
              </a:rPr>
              <a:t>前提条件②</a:t>
            </a:r>
          </a:p>
        </p:txBody>
      </p:sp>
      <p:sp>
        <p:nvSpPr>
          <p:cNvPr id="34" name="テキスト ボックス 33">
            <a:extLst>
              <a:ext uri="{FF2B5EF4-FFF2-40B4-BE49-F238E27FC236}">
                <a16:creationId xmlns:a16="http://schemas.microsoft.com/office/drawing/2014/main" id="{6DA89F9D-E2C5-F57F-5D99-B94341DF41BF}"/>
              </a:ext>
            </a:extLst>
          </p:cNvPr>
          <p:cNvSpPr txBox="1"/>
          <p:nvPr/>
        </p:nvSpPr>
        <p:spPr>
          <a:xfrm>
            <a:off x="6109312" y="763156"/>
            <a:ext cx="686790" cy="276999"/>
          </a:xfrm>
          <a:prstGeom prst="rect">
            <a:avLst/>
          </a:prstGeom>
          <a:noFill/>
        </p:spPr>
        <p:txBody>
          <a:bodyPr wrap="square" rtlCol="0">
            <a:spAutoFit/>
          </a:bodyPr>
          <a:lstStyle/>
          <a:p>
            <a:pPr algn="ctr"/>
            <a:r>
              <a:rPr kumimoji="1" lang="ja-JP" altLang="en-US" sz="1200" dirty="0">
                <a:latin typeface="BIZ UDPゴシック" panose="020B0400000000000000" pitchFamily="50" charset="-128"/>
                <a:ea typeface="BIZ UDPゴシック" panose="020B0400000000000000" pitchFamily="50" charset="-128"/>
              </a:rPr>
              <a:t>設置後</a:t>
            </a:r>
          </a:p>
        </p:txBody>
      </p:sp>
      <p:cxnSp>
        <p:nvCxnSpPr>
          <p:cNvPr id="44" name="直線コネクタ 43">
            <a:extLst>
              <a:ext uri="{FF2B5EF4-FFF2-40B4-BE49-F238E27FC236}">
                <a16:creationId xmlns:a16="http://schemas.microsoft.com/office/drawing/2014/main" id="{9A800AB0-A913-0E17-04DA-E72F43BC52F7}"/>
              </a:ext>
            </a:extLst>
          </p:cNvPr>
          <p:cNvCxnSpPr/>
          <p:nvPr/>
        </p:nvCxnSpPr>
        <p:spPr>
          <a:xfrm>
            <a:off x="92316" y="1033225"/>
            <a:ext cx="1264444" cy="0"/>
          </a:xfrm>
          <a:prstGeom prst="line">
            <a:avLst/>
          </a:prstGeom>
          <a:ln w="1905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18308E6B-84D8-759A-CA22-02323193D422}"/>
              </a:ext>
            </a:extLst>
          </p:cNvPr>
          <p:cNvCxnSpPr/>
          <p:nvPr/>
        </p:nvCxnSpPr>
        <p:spPr>
          <a:xfrm>
            <a:off x="2826512" y="1033225"/>
            <a:ext cx="1264444" cy="0"/>
          </a:xfrm>
          <a:prstGeom prst="line">
            <a:avLst/>
          </a:prstGeom>
          <a:ln w="1905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A8E77B87-E1B5-1CD1-1852-5FE4D301E94C}"/>
              </a:ext>
            </a:extLst>
          </p:cNvPr>
          <p:cNvCxnSpPr/>
          <p:nvPr/>
        </p:nvCxnSpPr>
        <p:spPr>
          <a:xfrm>
            <a:off x="5818229" y="1033225"/>
            <a:ext cx="1264444" cy="0"/>
          </a:xfrm>
          <a:prstGeom prst="line">
            <a:avLst/>
          </a:prstGeom>
          <a:ln w="19050">
            <a:solidFill>
              <a:srgbClr val="4472C4"/>
            </a:solidFill>
          </a:ln>
        </p:spPr>
        <p:style>
          <a:lnRef idx="1">
            <a:schemeClr val="accent1"/>
          </a:lnRef>
          <a:fillRef idx="0">
            <a:schemeClr val="accent1"/>
          </a:fillRef>
          <a:effectRef idx="0">
            <a:schemeClr val="accent1"/>
          </a:effectRef>
          <a:fontRef idx="minor">
            <a:schemeClr val="tx1"/>
          </a:fontRef>
        </p:style>
      </p:cxnSp>
      <p:sp>
        <p:nvSpPr>
          <p:cNvPr id="49" name="スライド番号プレースホルダー 3">
            <a:extLst>
              <a:ext uri="{FF2B5EF4-FFF2-40B4-BE49-F238E27FC236}">
                <a16:creationId xmlns:a16="http://schemas.microsoft.com/office/drawing/2014/main" id="{205E4099-B8D5-A2D2-EBB2-863231F09DDE}"/>
              </a:ext>
            </a:extLst>
          </p:cNvPr>
          <p:cNvSpPr>
            <a:spLocks noGrp="1"/>
          </p:cNvSpPr>
          <p:nvPr>
            <p:ph type="sldNum" sz="quarter" idx="12"/>
          </p:nvPr>
        </p:nvSpPr>
        <p:spPr>
          <a:xfrm>
            <a:off x="7080110" y="6492875"/>
            <a:ext cx="2057400" cy="365125"/>
          </a:xfrm>
        </p:spPr>
        <p:txBody>
          <a:bodyPr/>
          <a:lstStyle/>
          <a:p>
            <a:r>
              <a:rPr kumimoji="1" lang="ja-JP" altLang="en-US" dirty="0">
                <a:latin typeface="BIZ UDPゴシック" panose="020B0400000000000000" pitchFamily="50" charset="-128"/>
                <a:ea typeface="BIZ UDPゴシック" panose="020B0400000000000000" pitchFamily="50" charset="-128"/>
              </a:rPr>
              <a:t>１１</a:t>
            </a:r>
          </a:p>
        </p:txBody>
      </p:sp>
    </p:spTree>
    <p:extLst>
      <p:ext uri="{BB962C8B-B14F-4D97-AF65-F5344CB8AC3E}">
        <p14:creationId xmlns:p14="http://schemas.microsoft.com/office/powerpoint/2010/main" val="1819352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CC10EE9C-FC79-4C42-81DF-5FD86FDD5726}"/>
              </a:ext>
            </a:extLst>
          </p:cNvPr>
          <p:cNvSpPr txBox="1"/>
          <p:nvPr/>
        </p:nvSpPr>
        <p:spPr>
          <a:xfrm>
            <a:off x="1067346" y="815838"/>
            <a:ext cx="7579578" cy="5426807"/>
          </a:xfrm>
          <a:prstGeom prst="rect">
            <a:avLst/>
          </a:prstGeom>
          <a:noFill/>
        </p:spPr>
        <p:txBody>
          <a:bodyPr wrap="square" rtlCol="0">
            <a:spAutoFit/>
          </a:bodyPr>
          <a:lstStyle/>
          <a:p>
            <a:pPr marL="7000875" indent="-7000875">
              <a:lnSpc>
                <a:spcPct val="200000"/>
              </a:lnSpc>
            </a:pP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キャンペーン概要 </a:t>
            </a:r>
            <a:r>
              <a:rPr kumimoji="1" lang="en-US" altLang="ja-JP" sz="1600" u="dotted" baseline="400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３</a:t>
            </a:r>
            <a:endPar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endParaRPr>
          </a:p>
          <a:p>
            <a:pPr marL="7000875" indent="-7000875">
              <a:lnSpc>
                <a:spcPct val="200000"/>
              </a:lnSpc>
            </a:pP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会員事業所に対する周知 </a:t>
            </a:r>
            <a:r>
              <a:rPr kumimoji="1" lang="en-US" altLang="ja-JP" sz="1600" u="dotted" baseline="400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４</a:t>
            </a:r>
            <a:endPar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endParaRPr>
          </a:p>
          <a:p>
            <a:pPr marL="7000875" indent="-7000875">
              <a:lnSpc>
                <a:spcPct val="200000"/>
              </a:lnSpc>
            </a:pP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会員事業所からの問合せ等 </a:t>
            </a:r>
            <a:r>
              <a:rPr kumimoji="1" lang="en-US" altLang="ja-JP" sz="1600" u="dotted" baseline="400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５</a:t>
            </a:r>
            <a:endPar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endParaRPr>
          </a:p>
          <a:p>
            <a:pPr marL="7000875" indent="-7000875">
              <a:lnSpc>
                <a:spcPct val="200000"/>
              </a:lnSpc>
            </a:pP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タイムズペイの申込・審査、設置 </a:t>
            </a:r>
            <a:r>
              <a:rPr kumimoji="1" lang="en-US" altLang="ja-JP" sz="1600" u="dotted" baseline="400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６</a:t>
            </a:r>
            <a:endPar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endParaRPr>
          </a:p>
          <a:p>
            <a:pPr marL="7000875" indent="-7000875">
              <a:lnSpc>
                <a:spcPct val="200000"/>
              </a:lnSpc>
            </a:pP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導入に関する審査上の留意点 </a:t>
            </a:r>
            <a:r>
              <a:rPr kumimoji="1" lang="en-US" altLang="ja-JP" sz="1600" u="dotted" baseline="400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７</a:t>
            </a:r>
            <a:endPar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endParaRPr>
          </a:p>
          <a:p>
            <a:pPr marL="7000875" indent="-7000875" defTabSz="458788">
              <a:lnSpc>
                <a:spcPct val="200000"/>
              </a:lnSpc>
            </a:pP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事業実績報告 </a:t>
            </a:r>
            <a:r>
              <a:rPr kumimoji="1" lang="en-US" altLang="ja-JP" sz="1600" u="dotted" baseline="400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９</a:t>
            </a:r>
            <a:endPar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endParaRPr>
          </a:p>
          <a:p>
            <a:pPr marL="7000875" indent="-7000875">
              <a:lnSpc>
                <a:spcPct val="200000"/>
              </a:lnSpc>
            </a:pP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手数料支払い条件等について </a:t>
            </a:r>
            <a:r>
              <a:rPr kumimoji="1" lang="en-US" altLang="ja-JP" sz="1600" u="dotted" baseline="400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１０</a:t>
            </a:r>
            <a:endPar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endParaRPr>
          </a:p>
          <a:p>
            <a:pPr marL="7000875" indent="-7000875">
              <a:lnSpc>
                <a:spcPct val="200000"/>
              </a:lnSpc>
            </a:pP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手数料支払い条件フローチャート </a:t>
            </a:r>
            <a:r>
              <a:rPr kumimoji="1" lang="en-US" altLang="ja-JP" sz="1600" u="dotted" baseline="400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１１</a:t>
            </a:r>
            <a:endPar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endParaRPr>
          </a:p>
          <a:p>
            <a:pPr marL="7000875" indent="-7000875">
              <a:lnSpc>
                <a:spcPct val="200000"/>
              </a:lnSpc>
            </a:pPr>
            <a:r>
              <a:rPr kumimoji="1" lang="ja-JP" altLang="en-US" sz="1600" dirty="0">
                <a:latin typeface="BIZ UDPゴシック" panose="020B0400000000000000" pitchFamily="50" charset="-128"/>
                <a:ea typeface="BIZ UDPゴシック" panose="020B0400000000000000" pitchFamily="50" charset="-128"/>
              </a:rPr>
              <a:t>チラシイメージ </a:t>
            </a:r>
            <a:r>
              <a:rPr kumimoji="1" lang="en-US" altLang="ja-JP" sz="1600" u="dotted" baseline="400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 1</a:t>
            </a:r>
            <a:r>
              <a:rPr kumimoji="1" lang="ja-JP" altLang="en-US" sz="1600" dirty="0">
                <a:latin typeface="BIZ UDPゴシック" panose="020B0400000000000000" pitchFamily="50" charset="-128"/>
                <a:ea typeface="BIZ UDPゴシック" panose="020B0400000000000000" pitchFamily="50" charset="-128"/>
              </a:rPr>
              <a:t>３</a:t>
            </a:r>
            <a:endParaRPr kumimoji="1" lang="en-US" altLang="ja-JP" sz="1600" dirty="0">
              <a:latin typeface="BIZ UDPゴシック" panose="020B0400000000000000" pitchFamily="50" charset="-128"/>
              <a:ea typeface="BIZ UDPゴシック" panose="020B0400000000000000" pitchFamily="50" charset="-128"/>
            </a:endParaRPr>
          </a:p>
          <a:p>
            <a:pPr marL="7000875" indent="-7000875">
              <a:lnSpc>
                <a:spcPct val="200000"/>
              </a:lnSpc>
            </a:pPr>
            <a:r>
              <a:rPr kumimoji="1" lang="ja-JP" altLang="en-US" sz="1600" dirty="0">
                <a:latin typeface="BIZ UDPゴシック" panose="020B0400000000000000" pitchFamily="50" charset="-128"/>
                <a:ea typeface="BIZ UDPゴシック" panose="020B0400000000000000" pitchFamily="50" charset="-128"/>
              </a:rPr>
              <a:t>お問合せフォームイメージ </a:t>
            </a:r>
            <a:r>
              <a:rPr kumimoji="1" lang="en-US" altLang="ja-JP" sz="1600" u="dotted" baseline="400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 1</a:t>
            </a:r>
            <a:r>
              <a:rPr kumimoji="1" lang="ja-JP" altLang="en-US" sz="1600" dirty="0">
                <a:latin typeface="BIZ UDPゴシック" panose="020B0400000000000000" pitchFamily="50" charset="-128"/>
                <a:ea typeface="BIZ UDPゴシック" panose="020B0400000000000000" pitchFamily="50" charset="-128"/>
              </a:rPr>
              <a:t>４</a:t>
            </a:r>
            <a:endParaRPr kumimoji="1" lang="en-US" altLang="ja-JP" sz="1600" dirty="0">
              <a:latin typeface="BIZ UDPゴシック" panose="020B0400000000000000" pitchFamily="50" charset="-128"/>
              <a:ea typeface="BIZ UDPゴシック" panose="020B0400000000000000" pitchFamily="50" charset="-128"/>
            </a:endParaRPr>
          </a:p>
          <a:p>
            <a:pPr marL="7000875" indent="-7000875" defTabSz="458788">
              <a:lnSpc>
                <a:spcPct val="200000"/>
              </a:lnSpc>
            </a:pPr>
            <a:r>
              <a:rPr kumimoji="1" lang="ja-JP" altLang="en-US" sz="1600" dirty="0">
                <a:latin typeface="BIZ UDPゴシック" panose="020B0400000000000000" pitchFamily="50" charset="-128"/>
                <a:ea typeface="BIZ UDPゴシック" panose="020B0400000000000000" pitchFamily="50" charset="-128"/>
              </a:rPr>
              <a:t>お問合せ窓口等について </a:t>
            </a:r>
            <a:r>
              <a:rPr kumimoji="1" lang="en-US" altLang="ja-JP" sz="1600" u="dotted" baseline="400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 1</a:t>
            </a:r>
            <a:r>
              <a:rPr kumimoji="1" lang="ja-JP" altLang="en-US" sz="1600" dirty="0">
                <a:latin typeface="BIZ UDPゴシック" panose="020B0400000000000000" pitchFamily="50" charset="-128"/>
                <a:ea typeface="BIZ UDPゴシック" panose="020B0400000000000000" pitchFamily="50" charset="-128"/>
              </a:rPr>
              <a:t>５</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BE21B979-AE08-A38B-0FA3-6FD743E14C28}"/>
              </a:ext>
            </a:extLst>
          </p:cNvPr>
          <p:cNvSpPr/>
          <p:nvPr/>
        </p:nvSpPr>
        <p:spPr>
          <a:xfrm>
            <a:off x="0" y="0"/>
            <a:ext cx="9144000" cy="565608"/>
          </a:xfrm>
          <a:prstGeom prst="rect">
            <a:avLst/>
          </a:prstGeom>
          <a:solidFill>
            <a:srgbClr val="4472C4"/>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dirty="0">
                <a:latin typeface="BIZ UDPゴシック" panose="020B0400000000000000" pitchFamily="50" charset="-128"/>
                <a:ea typeface="BIZ UDPゴシック" panose="020B0400000000000000" pitchFamily="50" charset="-128"/>
              </a:rPr>
              <a:t>	</a:t>
            </a:r>
            <a:r>
              <a:rPr kumimoji="1" lang="ja-JP" altLang="en-US" sz="2000" b="1" dirty="0">
                <a:latin typeface="BIZ UDPゴシック" panose="020B0400000000000000" pitchFamily="50" charset="-128"/>
                <a:ea typeface="BIZ UDPゴシック" panose="020B0400000000000000" pitchFamily="50" charset="-128"/>
              </a:rPr>
              <a:t>タイムズペイ　商工会プラン第二弾</a:t>
            </a:r>
            <a:r>
              <a:rPr kumimoji="1" lang="en-US" altLang="ja-JP" sz="2000" b="1" dirty="0">
                <a:latin typeface="BIZ UDPゴシック" panose="020B0400000000000000" pitchFamily="50" charset="-128"/>
                <a:ea typeface="BIZ UDPゴシック" panose="020B0400000000000000" pitchFamily="50" charset="-128"/>
              </a:rPr>
              <a:t>		</a:t>
            </a:r>
            <a:r>
              <a:rPr kumimoji="1" lang="ja-JP" altLang="en-US" sz="2000" b="1" dirty="0">
                <a:latin typeface="BIZ UDPゴシック" panose="020B0400000000000000" pitchFamily="50" charset="-128"/>
                <a:ea typeface="BIZ UDPゴシック" panose="020B0400000000000000" pitchFamily="50" charset="-128"/>
              </a:rPr>
              <a:t>目次</a:t>
            </a:r>
          </a:p>
        </p:txBody>
      </p:sp>
      <p:sp>
        <p:nvSpPr>
          <p:cNvPr id="3" name="スライド番号プレースホルダー 2">
            <a:extLst>
              <a:ext uri="{FF2B5EF4-FFF2-40B4-BE49-F238E27FC236}">
                <a16:creationId xmlns:a16="http://schemas.microsoft.com/office/drawing/2014/main" id="{5B24D13A-CE8E-ECBE-C4B9-AE00B4DB7AB6}"/>
              </a:ext>
            </a:extLst>
          </p:cNvPr>
          <p:cNvSpPr>
            <a:spLocks noGrp="1"/>
          </p:cNvSpPr>
          <p:nvPr>
            <p:ph type="sldNum" sz="quarter" idx="12"/>
          </p:nvPr>
        </p:nvSpPr>
        <p:spPr>
          <a:xfrm>
            <a:off x="7086600" y="6492875"/>
            <a:ext cx="2057400" cy="365125"/>
          </a:xfrm>
        </p:spPr>
        <p:txBody>
          <a:bodyPr/>
          <a:lstStyle/>
          <a:p>
            <a:fld id="{D810E963-F2A4-45ED-9D6F-C068F6878A5D}" type="slidenum">
              <a:rPr kumimoji="1" lang="ja-JP" altLang="en-US" smtClean="0">
                <a:latin typeface="BIZ UDPゴシック" panose="020B0400000000000000" pitchFamily="50" charset="-128"/>
                <a:ea typeface="BIZ UDPゴシック" panose="020B0400000000000000" pitchFamily="50" charset="-128"/>
              </a:rPr>
              <a:t>12</a:t>
            </a:fld>
            <a:endParaRPr kumimoji="1" lang="ja-JP" altLang="en-US">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E7749EA9-8AB3-4DB3-EF74-5D680295D423}"/>
              </a:ext>
            </a:extLst>
          </p:cNvPr>
          <p:cNvSpPr/>
          <p:nvPr/>
        </p:nvSpPr>
        <p:spPr>
          <a:xfrm>
            <a:off x="639096" y="1033803"/>
            <a:ext cx="285135" cy="2172930"/>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latin typeface="BIZ UDPゴシック" panose="020B0400000000000000" pitchFamily="50" charset="-128"/>
                <a:ea typeface="BIZ UDPゴシック" panose="020B0400000000000000" pitchFamily="50" charset="-128"/>
              </a:rPr>
              <a:t>周知等事業所対応</a:t>
            </a:r>
          </a:p>
        </p:txBody>
      </p:sp>
      <p:sp>
        <p:nvSpPr>
          <p:cNvPr id="6" name="正方形/長方形 5">
            <a:extLst>
              <a:ext uri="{FF2B5EF4-FFF2-40B4-BE49-F238E27FC236}">
                <a16:creationId xmlns:a16="http://schemas.microsoft.com/office/drawing/2014/main" id="{46DFA878-C087-4228-56BD-B705DD034128}"/>
              </a:ext>
            </a:extLst>
          </p:cNvPr>
          <p:cNvSpPr/>
          <p:nvPr/>
        </p:nvSpPr>
        <p:spPr>
          <a:xfrm>
            <a:off x="639096" y="3412501"/>
            <a:ext cx="285135" cy="1309106"/>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latin typeface="BIZ UDPゴシック" panose="020B0400000000000000" pitchFamily="50" charset="-128"/>
                <a:ea typeface="BIZ UDPゴシック" panose="020B0400000000000000" pitchFamily="50" charset="-128"/>
              </a:rPr>
              <a:t>精算等事務</a:t>
            </a:r>
          </a:p>
        </p:txBody>
      </p:sp>
      <p:sp>
        <p:nvSpPr>
          <p:cNvPr id="7" name="正方形/長方形 6">
            <a:extLst>
              <a:ext uri="{FF2B5EF4-FFF2-40B4-BE49-F238E27FC236}">
                <a16:creationId xmlns:a16="http://schemas.microsoft.com/office/drawing/2014/main" id="{19B2EFEA-0D8E-4FDD-35FE-9CCCAE89F54E}"/>
              </a:ext>
            </a:extLst>
          </p:cNvPr>
          <p:cNvSpPr/>
          <p:nvPr/>
        </p:nvSpPr>
        <p:spPr>
          <a:xfrm>
            <a:off x="639096" y="4927376"/>
            <a:ext cx="285135" cy="1309106"/>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latin typeface="BIZ UDPゴシック" panose="020B0400000000000000" pitchFamily="50" charset="-128"/>
                <a:ea typeface="BIZ UDPゴシック" panose="020B0400000000000000" pitchFamily="50" charset="-128"/>
              </a:rPr>
              <a:t>その他</a:t>
            </a:r>
          </a:p>
        </p:txBody>
      </p:sp>
    </p:spTree>
    <p:extLst>
      <p:ext uri="{BB962C8B-B14F-4D97-AF65-F5344CB8AC3E}">
        <p14:creationId xmlns:p14="http://schemas.microsoft.com/office/powerpoint/2010/main" val="1332475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DC4457CD-78DE-448F-A39C-BEF1F70BEF52}"/>
              </a:ext>
            </a:extLst>
          </p:cNvPr>
          <p:cNvSpPr txBox="1"/>
          <p:nvPr/>
        </p:nvSpPr>
        <p:spPr>
          <a:xfrm>
            <a:off x="2062445" y="643213"/>
            <a:ext cx="800219"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（表面）</a:t>
            </a:r>
          </a:p>
        </p:txBody>
      </p:sp>
      <p:sp>
        <p:nvSpPr>
          <p:cNvPr id="12" name="テキスト ボックス 11">
            <a:extLst>
              <a:ext uri="{FF2B5EF4-FFF2-40B4-BE49-F238E27FC236}">
                <a16:creationId xmlns:a16="http://schemas.microsoft.com/office/drawing/2014/main" id="{995103D7-9E4E-45E4-871E-23E45C485933}"/>
              </a:ext>
            </a:extLst>
          </p:cNvPr>
          <p:cNvSpPr txBox="1"/>
          <p:nvPr/>
        </p:nvSpPr>
        <p:spPr>
          <a:xfrm>
            <a:off x="6281337" y="627899"/>
            <a:ext cx="800219"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（裏面）</a:t>
            </a:r>
          </a:p>
        </p:txBody>
      </p:sp>
      <p:sp>
        <p:nvSpPr>
          <p:cNvPr id="2" name="正方形/長方形 1">
            <a:extLst>
              <a:ext uri="{FF2B5EF4-FFF2-40B4-BE49-F238E27FC236}">
                <a16:creationId xmlns:a16="http://schemas.microsoft.com/office/drawing/2014/main" id="{81185C02-151A-F316-0221-59D7FBD8A9CA}"/>
              </a:ext>
            </a:extLst>
          </p:cNvPr>
          <p:cNvSpPr/>
          <p:nvPr/>
        </p:nvSpPr>
        <p:spPr>
          <a:xfrm>
            <a:off x="0" y="0"/>
            <a:ext cx="9144000" cy="565608"/>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dirty="0">
                <a:latin typeface="BIZ UDPゴシック" panose="020B0400000000000000" pitchFamily="50" charset="-128"/>
                <a:ea typeface="BIZ UDPゴシック" panose="020B0400000000000000" pitchFamily="50" charset="-128"/>
              </a:rPr>
              <a:t>	</a:t>
            </a:r>
            <a:r>
              <a:rPr kumimoji="1" lang="ja-JP" altLang="en-US" sz="2000" b="1" dirty="0">
                <a:latin typeface="BIZ UDPゴシック" panose="020B0400000000000000" pitchFamily="50" charset="-128"/>
                <a:ea typeface="BIZ UDPゴシック" panose="020B0400000000000000" pitchFamily="50" charset="-128"/>
              </a:rPr>
              <a:t>チラシイメージ（令和</a:t>
            </a:r>
            <a:r>
              <a:rPr kumimoji="1" lang="en-US" altLang="ja-JP" sz="2000" b="1" dirty="0">
                <a:latin typeface="BIZ UDPゴシック" panose="020B0400000000000000" pitchFamily="50" charset="-128"/>
                <a:ea typeface="BIZ UDPゴシック" panose="020B0400000000000000" pitchFamily="50" charset="-128"/>
              </a:rPr>
              <a:t>5</a:t>
            </a:r>
            <a:r>
              <a:rPr kumimoji="1" lang="ja-JP" altLang="en-US" sz="2000" b="1" dirty="0">
                <a:latin typeface="BIZ UDPゴシック" panose="020B0400000000000000" pitchFamily="50" charset="-128"/>
                <a:ea typeface="BIZ UDPゴシック" panose="020B0400000000000000" pitchFamily="50" charset="-128"/>
              </a:rPr>
              <a:t>年４月～ ）</a:t>
            </a:r>
          </a:p>
        </p:txBody>
      </p:sp>
      <p:sp>
        <p:nvSpPr>
          <p:cNvPr id="7" name="スライド番号プレースホルダー 3">
            <a:extLst>
              <a:ext uri="{FF2B5EF4-FFF2-40B4-BE49-F238E27FC236}">
                <a16:creationId xmlns:a16="http://schemas.microsoft.com/office/drawing/2014/main" id="{0646DE83-7B93-75C7-BDD2-000D7977A21F}"/>
              </a:ext>
            </a:extLst>
          </p:cNvPr>
          <p:cNvSpPr>
            <a:spLocks noGrp="1"/>
          </p:cNvSpPr>
          <p:nvPr>
            <p:ph type="sldNum" sz="quarter" idx="12"/>
          </p:nvPr>
        </p:nvSpPr>
        <p:spPr>
          <a:xfrm>
            <a:off x="7080110" y="6492875"/>
            <a:ext cx="2057400" cy="365125"/>
          </a:xfrm>
        </p:spPr>
        <p:txBody>
          <a:bodyPr/>
          <a:lstStyle/>
          <a:p>
            <a:r>
              <a:rPr kumimoji="1" lang="ja-JP" altLang="en-US" dirty="0">
                <a:latin typeface="BIZ UDPゴシック" panose="020B0400000000000000" pitchFamily="50" charset="-128"/>
                <a:ea typeface="BIZ UDPゴシック" panose="020B0400000000000000" pitchFamily="50" charset="-128"/>
              </a:rPr>
              <a:t>１３</a:t>
            </a:r>
          </a:p>
        </p:txBody>
      </p:sp>
      <p:pic>
        <p:nvPicPr>
          <p:cNvPr id="9" name="図 8">
            <a:extLst>
              <a:ext uri="{FF2B5EF4-FFF2-40B4-BE49-F238E27FC236}">
                <a16:creationId xmlns:a16="http://schemas.microsoft.com/office/drawing/2014/main" id="{F8639425-81A6-4141-DF0A-786CBF39D62A}"/>
              </a:ext>
            </a:extLst>
          </p:cNvPr>
          <p:cNvPicPr>
            <a:picLocks noChangeAspect="1"/>
          </p:cNvPicPr>
          <p:nvPr/>
        </p:nvPicPr>
        <p:blipFill>
          <a:blip r:embed="rId2"/>
          <a:stretch>
            <a:fillRect/>
          </a:stretch>
        </p:blipFill>
        <p:spPr>
          <a:xfrm>
            <a:off x="718720" y="1263067"/>
            <a:ext cx="3487667" cy="4951720"/>
          </a:xfrm>
          <a:prstGeom prst="rect">
            <a:avLst/>
          </a:prstGeom>
        </p:spPr>
      </p:pic>
      <p:pic>
        <p:nvPicPr>
          <p:cNvPr id="11" name="図 10">
            <a:extLst>
              <a:ext uri="{FF2B5EF4-FFF2-40B4-BE49-F238E27FC236}">
                <a16:creationId xmlns:a16="http://schemas.microsoft.com/office/drawing/2014/main" id="{B647444C-FCAE-B562-C15B-B6BAA9187E9F}"/>
              </a:ext>
            </a:extLst>
          </p:cNvPr>
          <p:cNvPicPr>
            <a:picLocks noChangeAspect="1"/>
          </p:cNvPicPr>
          <p:nvPr/>
        </p:nvPicPr>
        <p:blipFill>
          <a:blip r:embed="rId3"/>
          <a:stretch>
            <a:fillRect/>
          </a:stretch>
        </p:blipFill>
        <p:spPr>
          <a:xfrm>
            <a:off x="4931070" y="1259970"/>
            <a:ext cx="3500751" cy="4951720"/>
          </a:xfrm>
          <a:prstGeom prst="rect">
            <a:avLst/>
          </a:prstGeom>
        </p:spPr>
      </p:pic>
    </p:spTree>
    <p:extLst>
      <p:ext uri="{BB962C8B-B14F-4D97-AF65-F5344CB8AC3E}">
        <p14:creationId xmlns:p14="http://schemas.microsoft.com/office/powerpoint/2010/main" val="1587408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スライド番号プレースホルダー 3">
            <a:extLst>
              <a:ext uri="{FF2B5EF4-FFF2-40B4-BE49-F238E27FC236}">
                <a16:creationId xmlns:a16="http://schemas.microsoft.com/office/drawing/2014/main" id="{FD21C965-87FF-4F86-AC10-57DFF6277578}"/>
              </a:ext>
            </a:extLst>
          </p:cNvPr>
          <p:cNvSpPr txBox="1">
            <a:spLocks/>
          </p:cNvSpPr>
          <p:nvPr/>
        </p:nvSpPr>
        <p:spPr>
          <a:xfrm>
            <a:off x="7086600" y="648470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latin typeface="BIZ UDPゴシック" panose="020B0400000000000000" pitchFamily="50" charset="-128"/>
                <a:ea typeface="BIZ UDPゴシック" panose="020B0400000000000000" pitchFamily="50" charset="-128"/>
              </a:rPr>
              <a:t>１４</a:t>
            </a:r>
          </a:p>
        </p:txBody>
      </p:sp>
      <p:sp>
        <p:nvSpPr>
          <p:cNvPr id="17" name="四角形: 角を丸くする 16">
            <a:extLst>
              <a:ext uri="{FF2B5EF4-FFF2-40B4-BE49-F238E27FC236}">
                <a16:creationId xmlns:a16="http://schemas.microsoft.com/office/drawing/2014/main" id="{D424246C-2FB5-4F17-B22E-83FCB1507F16}"/>
              </a:ext>
            </a:extLst>
          </p:cNvPr>
          <p:cNvSpPr/>
          <p:nvPr/>
        </p:nvSpPr>
        <p:spPr>
          <a:xfrm>
            <a:off x="4778596" y="5605885"/>
            <a:ext cx="3826937" cy="971896"/>
          </a:xfrm>
          <a:prstGeom prst="roundRect">
            <a:avLst/>
          </a:prstGeom>
          <a:solidFill>
            <a:schemeClr val="bg1">
              <a:lumMod val="85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ED6FDC83-A835-4DB0-9F3B-B50EDD956E10}"/>
              </a:ext>
            </a:extLst>
          </p:cNvPr>
          <p:cNvSpPr txBox="1"/>
          <p:nvPr/>
        </p:nvSpPr>
        <p:spPr>
          <a:xfrm>
            <a:off x="4957445" y="5830223"/>
            <a:ext cx="2576868" cy="523220"/>
          </a:xfrm>
          <a:prstGeom prst="rect">
            <a:avLst/>
          </a:prstGeom>
          <a:noFill/>
        </p:spPr>
        <p:txBody>
          <a:bodyPr wrap="square">
            <a:spAutoFit/>
          </a:bodyPr>
          <a:lstStyle/>
          <a:p>
            <a:r>
              <a:rPr kumimoji="1" lang="ja-JP" altLang="en-US" sz="1400" dirty="0">
                <a:latin typeface="BIZ UDPゴシック" panose="020B0400000000000000" pitchFamily="50" charset="-128"/>
                <a:ea typeface="BIZ UDPゴシック" panose="020B0400000000000000" pitchFamily="50" charset="-128"/>
              </a:rPr>
              <a:t>お問合せフォーム</a:t>
            </a:r>
            <a:r>
              <a:rPr kumimoji="1" lang="en-US" altLang="ja-JP" sz="1400" dirty="0">
                <a:latin typeface="BIZ UDPゴシック" panose="020B0400000000000000" pitchFamily="50" charset="-128"/>
                <a:ea typeface="BIZ UDPゴシック" panose="020B0400000000000000" pitchFamily="50" charset="-128"/>
              </a:rPr>
              <a:t>URL</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u="sng" dirty="0">
                <a:solidFill>
                  <a:srgbClr val="0563C1"/>
                </a:solidFill>
                <a:latin typeface="BIZ UDPゴシック" panose="020B0400000000000000" pitchFamily="50" charset="-128"/>
                <a:ea typeface="BIZ UDPゴシック" panose="020B0400000000000000" pitchFamily="50" charset="-128"/>
                <a:hlinkClick r:id="rId2">
                  <a:extLst>
                    <a:ext uri="{A12FA001-AC4F-418D-AE19-62706E023703}">
                      <ahyp:hlinkClr xmlns:ahyp="http://schemas.microsoft.com/office/drawing/2018/hyperlinkcolor" val="tx"/>
                    </a:ext>
                  </a:extLst>
                </a:hlinkClick>
              </a:rPr>
              <a:t>https://bit.ly/3emH3U9</a:t>
            </a:r>
            <a:r>
              <a:rPr kumimoji="1" lang="ja-JP" altLang="en-US" sz="1400" dirty="0">
                <a:latin typeface="BIZ UDPゴシック" panose="020B0400000000000000" pitchFamily="50" charset="-128"/>
                <a:ea typeface="BIZ UDPゴシック" panose="020B0400000000000000" pitchFamily="50" charset="-128"/>
              </a:rPr>
              <a:t>　</a:t>
            </a:r>
            <a:endParaRPr lang="ja-JP" altLang="en-US" sz="1400" dirty="0">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C6A7994F-F7B0-4211-A2A5-433CC163F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3161" y="5684514"/>
            <a:ext cx="795941" cy="800190"/>
          </a:xfrm>
          <a:prstGeom prst="rect">
            <a:avLst/>
          </a:prstGeom>
        </p:spPr>
      </p:pic>
      <p:sp>
        <p:nvSpPr>
          <p:cNvPr id="3" name="正方形/長方形 2">
            <a:extLst>
              <a:ext uri="{FF2B5EF4-FFF2-40B4-BE49-F238E27FC236}">
                <a16:creationId xmlns:a16="http://schemas.microsoft.com/office/drawing/2014/main" id="{D53E07DC-14B1-7875-4B08-E99D39C15329}"/>
              </a:ext>
            </a:extLst>
          </p:cNvPr>
          <p:cNvSpPr/>
          <p:nvPr/>
        </p:nvSpPr>
        <p:spPr>
          <a:xfrm>
            <a:off x="0" y="0"/>
            <a:ext cx="9144000" cy="565608"/>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dirty="0">
                <a:latin typeface="BIZ UDPゴシック" panose="020B0400000000000000" pitchFamily="50" charset="-128"/>
                <a:ea typeface="BIZ UDPゴシック" panose="020B0400000000000000" pitchFamily="50" charset="-128"/>
              </a:rPr>
              <a:t>	</a:t>
            </a:r>
            <a:r>
              <a:rPr kumimoji="1" lang="ja-JP" altLang="en-US" sz="2000" b="1" dirty="0">
                <a:latin typeface="BIZ UDPゴシック" panose="020B0400000000000000" pitchFamily="50" charset="-128"/>
                <a:ea typeface="BIZ UDPゴシック" panose="020B0400000000000000" pitchFamily="50" charset="-128"/>
              </a:rPr>
              <a:t>お問合せフォームイメージ</a:t>
            </a:r>
          </a:p>
        </p:txBody>
      </p:sp>
      <p:pic>
        <p:nvPicPr>
          <p:cNvPr id="18" name="図 17">
            <a:extLst>
              <a:ext uri="{FF2B5EF4-FFF2-40B4-BE49-F238E27FC236}">
                <a16:creationId xmlns:a16="http://schemas.microsoft.com/office/drawing/2014/main" id="{89546120-EFFD-67C0-D64C-A71739FC74C3}"/>
              </a:ext>
            </a:extLst>
          </p:cNvPr>
          <p:cNvPicPr>
            <a:picLocks noChangeAspect="1"/>
          </p:cNvPicPr>
          <p:nvPr/>
        </p:nvPicPr>
        <p:blipFill>
          <a:blip r:embed="rId4"/>
          <a:stretch>
            <a:fillRect/>
          </a:stretch>
        </p:blipFill>
        <p:spPr>
          <a:xfrm>
            <a:off x="4778596" y="840750"/>
            <a:ext cx="3826937" cy="4631575"/>
          </a:xfrm>
          <a:prstGeom prst="rect">
            <a:avLst/>
          </a:prstGeom>
        </p:spPr>
      </p:pic>
      <p:pic>
        <p:nvPicPr>
          <p:cNvPr id="4" name="図 3">
            <a:extLst>
              <a:ext uri="{FF2B5EF4-FFF2-40B4-BE49-F238E27FC236}">
                <a16:creationId xmlns:a16="http://schemas.microsoft.com/office/drawing/2014/main" id="{7ACA721D-7F83-D733-A0B3-B18FB2CA4F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748" y="840750"/>
            <a:ext cx="3886657" cy="5448528"/>
          </a:xfrm>
          <a:prstGeom prst="rect">
            <a:avLst/>
          </a:prstGeom>
        </p:spPr>
      </p:pic>
    </p:spTree>
    <p:extLst>
      <p:ext uri="{BB962C8B-B14F-4D97-AF65-F5344CB8AC3E}">
        <p14:creationId xmlns:p14="http://schemas.microsoft.com/office/powerpoint/2010/main" val="3152856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6F28925-E35F-4531-AFD3-D3A5F095C12D}"/>
              </a:ext>
            </a:extLst>
          </p:cNvPr>
          <p:cNvSpPr>
            <a:spLocks noGrp="1"/>
          </p:cNvSpPr>
          <p:nvPr>
            <p:ph type="sldNum" sz="quarter" idx="12"/>
          </p:nvPr>
        </p:nvSpPr>
        <p:spPr>
          <a:xfrm>
            <a:off x="7086600" y="6492875"/>
            <a:ext cx="2057400" cy="365125"/>
          </a:xfrm>
        </p:spPr>
        <p:txBody>
          <a:bodyPr/>
          <a:lstStyle/>
          <a:p>
            <a:r>
              <a:rPr kumimoji="1" lang="ja-JP" altLang="en-US" dirty="0">
                <a:latin typeface="BIZ UDPゴシック" panose="020B0400000000000000" pitchFamily="50" charset="-128"/>
                <a:ea typeface="BIZ UDPゴシック" panose="020B0400000000000000" pitchFamily="50" charset="-128"/>
              </a:rPr>
              <a:t>１５</a:t>
            </a:r>
          </a:p>
        </p:txBody>
      </p:sp>
      <p:sp>
        <p:nvSpPr>
          <p:cNvPr id="4" name="正方形/長方形 3">
            <a:extLst>
              <a:ext uri="{FF2B5EF4-FFF2-40B4-BE49-F238E27FC236}">
                <a16:creationId xmlns:a16="http://schemas.microsoft.com/office/drawing/2014/main" id="{B70099D1-4440-388C-90FC-1AF9FB007F85}"/>
              </a:ext>
            </a:extLst>
          </p:cNvPr>
          <p:cNvSpPr/>
          <p:nvPr/>
        </p:nvSpPr>
        <p:spPr>
          <a:xfrm>
            <a:off x="0" y="0"/>
            <a:ext cx="9144000" cy="565608"/>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dirty="0">
                <a:latin typeface="BIZ UDPゴシック" panose="020B0400000000000000" pitchFamily="50" charset="-128"/>
                <a:ea typeface="BIZ UDPゴシック" panose="020B0400000000000000" pitchFamily="50" charset="-128"/>
              </a:rPr>
              <a:t>	</a:t>
            </a:r>
            <a:r>
              <a:rPr kumimoji="1" lang="ja-JP" altLang="en-US" sz="2000" b="1" dirty="0">
                <a:latin typeface="BIZ UDPゴシック" panose="020B0400000000000000" pitchFamily="50" charset="-128"/>
                <a:ea typeface="BIZ UDPゴシック" panose="020B0400000000000000" pitchFamily="50" charset="-128"/>
              </a:rPr>
              <a:t>お問合せ窓口等について</a:t>
            </a:r>
          </a:p>
        </p:txBody>
      </p:sp>
      <p:graphicFrame>
        <p:nvGraphicFramePr>
          <p:cNvPr id="5" name="表 5">
            <a:extLst>
              <a:ext uri="{FF2B5EF4-FFF2-40B4-BE49-F238E27FC236}">
                <a16:creationId xmlns:a16="http://schemas.microsoft.com/office/drawing/2014/main" id="{35CB80AC-38C6-F4BD-1152-D2DCE14C7343}"/>
              </a:ext>
            </a:extLst>
          </p:cNvPr>
          <p:cNvGraphicFramePr>
            <a:graphicFrameLocks noGrp="1"/>
          </p:cNvGraphicFramePr>
          <p:nvPr>
            <p:extLst>
              <p:ext uri="{D42A27DB-BD31-4B8C-83A1-F6EECF244321}">
                <p14:modId xmlns:p14="http://schemas.microsoft.com/office/powerpoint/2010/main" val="1985856773"/>
              </p:ext>
            </p:extLst>
          </p:nvPr>
        </p:nvGraphicFramePr>
        <p:xfrm>
          <a:off x="627372" y="1227477"/>
          <a:ext cx="6927972" cy="1483360"/>
        </p:xfrm>
        <a:graphic>
          <a:graphicData uri="http://schemas.openxmlformats.org/drawingml/2006/table">
            <a:tbl>
              <a:tblPr firstRow="1" bandRow="1">
                <a:tableStyleId>{3B4B98B0-60AC-42C2-AFA5-B58CD77FA1E5}</a:tableStyleId>
              </a:tblPr>
              <a:tblGrid>
                <a:gridCol w="1287906">
                  <a:extLst>
                    <a:ext uri="{9D8B030D-6E8A-4147-A177-3AD203B41FA5}">
                      <a16:colId xmlns:a16="http://schemas.microsoft.com/office/drawing/2014/main" val="3221575015"/>
                    </a:ext>
                  </a:extLst>
                </a:gridCol>
                <a:gridCol w="5640066">
                  <a:extLst>
                    <a:ext uri="{9D8B030D-6E8A-4147-A177-3AD203B41FA5}">
                      <a16:colId xmlns:a16="http://schemas.microsoft.com/office/drawing/2014/main" val="1583202546"/>
                    </a:ext>
                  </a:extLst>
                </a:gridCol>
              </a:tblGrid>
              <a:tr h="370840">
                <a:tc gridSpan="2">
                  <a:txBody>
                    <a:bodyPr/>
                    <a:lstStyle/>
                    <a:p>
                      <a:r>
                        <a:rPr kumimoji="1" lang="ja-JP" altLang="en-US" sz="1400" dirty="0">
                          <a:solidFill>
                            <a:schemeClr val="bg1"/>
                          </a:solidFill>
                          <a:latin typeface="BIZ UDPゴシック" panose="020B0400000000000000" pitchFamily="50" charset="-128"/>
                          <a:ea typeface="BIZ UDPゴシック" panose="020B0400000000000000" pitchFamily="50" charset="-128"/>
                        </a:rPr>
                        <a:t>▷ 事業推進についてのお問合せ（都道府県連からのお問合せ窓口）</a:t>
                      </a:r>
                    </a:p>
                  </a:txBody>
                  <a:tcPr>
                    <a:solidFill>
                      <a:srgbClr val="4472C4"/>
                    </a:solidFill>
                  </a:tcPr>
                </a:tc>
                <a:tc hMerge="1">
                  <a:txBody>
                    <a:bodyPr/>
                    <a:lstStyle/>
                    <a:p>
                      <a:endParaRPr kumimoji="1" lang="ja-JP" altLang="en-US" dirty="0"/>
                    </a:p>
                  </a:txBody>
                  <a:tcPr/>
                </a:tc>
                <a:extLst>
                  <a:ext uri="{0D108BD9-81ED-4DB2-BD59-A6C34878D82A}">
                    <a16:rowId xmlns:a16="http://schemas.microsoft.com/office/drawing/2014/main" val="252315457"/>
                  </a:ext>
                </a:extLst>
              </a:tr>
              <a:tr h="370840">
                <a:tc>
                  <a:txBody>
                    <a:bodyPr/>
                    <a:lstStyle/>
                    <a:p>
                      <a:r>
                        <a:rPr kumimoji="1" lang="ja-JP" altLang="en-US" sz="1400" dirty="0">
                          <a:latin typeface="BIZ UDPゴシック" panose="020B0400000000000000" pitchFamily="50" charset="-128"/>
                          <a:ea typeface="BIZ UDPゴシック" panose="020B0400000000000000" pitchFamily="50" charset="-128"/>
                        </a:rPr>
                        <a:t>問合せ先</a:t>
                      </a:r>
                    </a:p>
                  </a:txBody>
                  <a:tcPr>
                    <a:solidFill>
                      <a:schemeClr val="bg1"/>
                    </a:solidFill>
                  </a:tcPr>
                </a:tc>
                <a:tc>
                  <a:txBody>
                    <a:bodyPr/>
                    <a:lstStyle/>
                    <a:p>
                      <a:r>
                        <a:rPr kumimoji="1" lang="ja-JP" altLang="en-US" sz="1400" dirty="0">
                          <a:latin typeface="BIZ UDPゴシック" panose="020B0400000000000000" pitchFamily="50" charset="-128"/>
                          <a:ea typeface="BIZ UDPゴシック" panose="020B0400000000000000" pitchFamily="50" charset="-128"/>
                        </a:rPr>
                        <a:t>全国商工会連合会　総務企画部　経営情報戦略課</a:t>
                      </a:r>
                    </a:p>
                  </a:txBody>
                  <a:tcPr>
                    <a:solidFill>
                      <a:schemeClr val="bg1"/>
                    </a:solidFill>
                  </a:tcPr>
                </a:tc>
                <a:extLst>
                  <a:ext uri="{0D108BD9-81ED-4DB2-BD59-A6C34878D82A}">
                    <a16:rowId xmlns:a16="http://schemas.microsoft.com/office/drawing/2014/main" val="953716885"/>
                  </a:ext>
                </a:extLst>
              </a:tr>
              <a:tr h="370840">
                <a:tc>
                  <a:txBody>
                    <a:bodyPr/>
                    <a:lstStyle/>
                    <a:p>
                      <a:r>
                        <a:rPr kumimoji="1" lang="en-US" altLang="ja-JP" sz="1400" dirty="0">
                          <a:latin typeface="BIZ UDPゴシック" panose="020B0400000000000000" pitchFamily="50" charset="-128"/>
                          <a:ea typeface="BIZ UDPゴシック" panose="020B0400000000000000" pitchFamily="50" charset="-128"/>
                        </a:rPr>
                        <a:t>E-Mail</a:t>
                      </a:r>
                      <a:endParaRPr kumimoji="1" lang="ja-JP" altLang="en-US" sz="1400" dirty="0">
                        <a:latin typeface="BIZ UDPゴシック" panose="020B0400000000000000" pitchFamily="50" charset="-128"/>
                        <a:ea typeface="BIZ UDPゴシック" panose="020B0400000000000000" pitchFamily="50" charset="-128"/>
                      </a:endParaRPr>
                    </a:p>
                  </a:txBody>
                  <a:tcPr>
                    <a:solidFill>
                      <a:schemeClr val="bg1"/>
                    </a:solidFill>
                  </a:tcPr>
                </a:tc>
                <a:tc>
                  <a:txBody>
                    <a:bodyPr/>
                    <a:lstStyle/>
                    <a:p>
                      <a:r>
                        <a:rPr kumimoji="1" lang="en-US" altLang="ja-JP" sz="1400" dirty="0">
                          <a:latin typeface="BIZ UDPゴシック" panose="020B0400000000000000" pitchFamily="50" charset="-128"/>
                          <a:ea typeface="BIZ UDPゴシック" panose="020B0400000000000000" pitchFamily="50" charset="-128"/>
                        </a:rPr>
                        <a:t>kj@shokokai.or.jp</a:t>
                      </a:r>
                      <a:endParaRPr kumimoji="1" lang="ja-JP" altLang="en-US" sz="1400" dirty="0">
                        <a:latin typeface="BIZ UDPゴシック" panose="020B0400000000000000" pitchFamily="50" charset="-128"/>
                        <a:ea typeface="BIZ UDPゴシック" panose="020B0400000000000000" pitchFamily="50" charset="-128"/>
                      </a:endParaRPr>
                    </a:p>
                  </a:txBody>
                  <a:tcPr>
                    <a:solidFill>
                      <a:schemeClr val="bg1"/>
                    </a:solidFill>
                  </a:tcPr>
                </a:tc>
                <a:extLst>
                  <a:ext uri="{0D108BD9-81ED-4DB2-BD59-A6C34878D82A}">
                    <a16:rowId xmlns:a16="http://schemas.microsoft.com/office/drawing/2014/main" val="661878567"/>
                  </a:ext>
                </a:extLst>
              </a:tr>
              <a:tr h="370840">
                <a:tc>
                  <a:txBody>
                    <a:bodyPr/>
                    <a:lstStyle/>
                    <a:p>
                      <a:r>
                        <a:rPr kumimoji="1" lang="en-US" altLang="ja-JP" sz="1400" dirty="0">
                          <a:latin typeface="BIZ UDPゴシック" panose="020B0400000000000000" pitchFamily="50" charset="-128"/>
                          <a:ea typeface="BIZ UDPゴシック" panose="020B0400000000000000" pitchFamily="50" charset="-128"/>
                        </a:rPr>
                        <a:t>TEL</a:t>
                      </a:r>
                      <a:endParaRPr kumimoji="1" lang="ja-JP" altLang="en-US" sz="1400" dirty="0">
                        <a:latin typeface="BIZ UDPゴシック" panose="020B0400000000000000" pitchFamily="50" charset="-128"/>
                        <a:ea typeface="BIZ UDPゴシック" panose="020B0400000000000000" pitchFamily="50" charset="-128"/>
                      </a:endParaRPr>
                    </a:p>
                  </a:txBody>
                  <a:tcPr>
                    <a:solidFill>
                      <a:schemeClr val="bg1"/>
                    </a:solidFill>
                  </a:tcPr>
                </a:tc>
                <a:tc>
                  <a:txBody>
                    <a:bodyPr/>
                    <a:lstStyle/>
                    <a:p>
                      <a:r>
                        <a:rPr kumimoji="1" lang="en-US" altLang="ja-JP" sz="1400" dirty="0">
                          <a:latin typeface="BIZ UDPゴシック" panose="020B0400000000000000" pitchFamily="50" charset="-128"/>
                          <a:ea typeface="BIZ UDPゴシック" panose="020B0400000000000000" pitchFamily="50" charset="-128"/>
                        </a:rPr>
                        <a:t>03-6206-6262</a:t>
                      </a:r>
                      <a:endParaRPr kumimoji="1" lang="ja-JP" altLang="en-US" sz="1400" dirty="0">
                        <a:latin typeface="BIZ UDPゴシック" panose="020B0400000000000000" pitchFamily="50" charset="-128"/>
                        <a:ea typeface="BIZ UDPゴシック" panose="020B0400000000000000" pitchFamily="50" charset="-128"/>
                      </a:endParaRPr>
                    </a:p>
                  </a:txBody>
                  <a:tcPr>
                    <a:solidFill>
                      <a:schemeClr val="bg1"/>
                    </a:solidFill>
                  </a:tcPr>
                </a:tc>
                <a:extLst>
                  <a:ext uri="{0D108BD9-81ED-4DB2-BD59-A6C34878D82A}">
                    <a16:rowId xmlns:a16="http://schemas.microsoft.com/office/drawing/2014/main" val="2222775382"/>
                  </a:ext>
                </a:extLst>
              </a:tr>
            </a:tbl>
          </a:graphicData>
        </a:graphic>
      </p:graphicFrame>
      <p:graphicFrame>
        <p:nvGraphicFramePr>
          <p:cNvPr id="6" name="表 5">
            <a:extLst>
              <a:ext uri="{FF2B5EF4-FFF2-40B4-BE49-F238E27FC236}">
                <a16:creationId xmlns:a16="http://schemas.microsoft.com/office/drawing/2014/main" id="{AF6F619F-6F6C-4409-7A9C-14E1C3160759}"/>
              </a:ext>
            </a:extLst>
          </p:cNvPr>
          <p:cNvGraphicFramePr>
            <a:graphicFrameLocks noGrp="1"/>
          </p:cNvGraphicFramePr>
          <p:nvPr>
            <p:extLst>
              <p:ext uri="{D42A27DB-BD31-4B8C-83A1-F6EECF244321}">
                <p14:modId xmlns:p14="http://schemas.microsoft.com/office/powerpoint/2010/main" val="2258338341"/>
              </p:ext>
            </p:extLst>
          </p:nvPr>
        </p:nvGraphicFramePr>
        <p:xfrm>
          <a:off x="627372" y="2841907"/>
          <a:ext cx="6927972" cy="1259840"/>
        </p:xfrm>
        <a:graphic>
          <a:graphicData uri="http://schemas.openxmlformats.org/drawingml/2006/table">
            <a:tbl>
              <a:tblPr firstRow="1" bandRow="1">
                <a:tableStyleId>{3B4B98B0-60AC-42C2-AFA5-B58CD77FA1E5}</a:tableStyleId>
              </a:tblPr>
              <a:tblGrid>
                <a:gridCol w="1287907">
                  <a:extLst>
                    <a:ext uri="{9D8B030D-6E8A-4147-A177-3AD203B41FA5}">
                      <a16:colId xmlns:a16="http://schemas.microsoft.com/office/drawing/2014/main" val="3221575015"/>
                    </a:ext>
                  </a:extLst>
                </a:gridCol>
                <a:gridCol w="5640065">
                  <a:extLst>
                    <a:ext uri="{9D8B030D-6E8A-4147-A177-3AD203B41FA5}">
                      <a16:colId xmlns:a16="http://schemas.microsoft.com/office/drawing/2014/main" val="1583202546"/>
                    </a:ext>
                  </a:extLst>
                </a:gridCol>
              </a:tblGrid>
              <a:tr h="370840">
                <a:tc gridSpan="2">
                  <a:txBody>
                    <a:bodyPr/>
                    <a:lstStyle/>
                    <a:p>
                      <a:r>
                        <a:rPr kumimoji="1" lang="ja-JP" altLang="en-US" sz="1400" dirty="0">
                          <a:solidFill>
                            <a:schemeClr val="bg1"/>
                          </a:solidFill>
                          <a:latin typeface="BIZ UDPゴシック" panose="020B0400000000000000" pitchFamily="50" charset="-128"/>
                          <a:ea typeface="BIZ UDPゴシック" panose="020B0400000000000000" pitchFamily="50" charset="-128"/>
                        </a:rPr>
                        <a:t>▷ 機器等導入についてのお問合せ（事業所からのお問合せ窓口）</a:t>
                      </a:r>
                    </a:p>
                  </a:txBody>
                  <a:tcPr>
                    <a:solidFill>
                      <a:srgbClr val="4472C4"/>
                    </a:solidFill>
                  </a:tcPr>
                </a:tc>
                <a:tc hMerge="1">
                  <a:txBody>
                    <a:bodyPr/>
                    <a:lstStyle/>
                    <a:p>
                      <a:endParaRPr kumimoji="1" lang="ja-JP" altLang="en-US" dirty="0"/>
                    </a:p>
                  </a:txBody>
                  <a:tcPr/>
                </a:tc>
                <a:extLst>
                  <a:ext uri="{0D108BD9-81ED-4DB2-BD59-A6C34878D82A}">
                    <a16:rowId xmlns:a16="http://schemas.microsoft.com/office/drawing/2014/main" val="252315457"/>
                  </a:ext>
                </a:extLst>
              </a:tr>
              <a:tr h="370840">
                <a:tc>
                  <a:txBody>
                    <a:bodyPr/>
                    <a:lstStyle/>
                    <a:p>
                      <a:r>
                        <a:rPr kumimoji="1" lang="ja-JP" altLang="en-US" sz="1400" dirty="0">
                          <a:latin typeface="BIZ UDPゴシック" panose="020B0400000000000000" pitchFamily="50" charset="-128"/>
                          <a:ea typeface="BIZ UDPゴシック" panose="020B0400000000000000" pitchFamily="50" charset="-128"/>
                        </a:rPr>
                        <a:t>問合せ先</a:t>
                      </a:r>
                    </a:p>
                  </a:txBody>
                  <a:tcPr>
                    <a:solidFill>
                      <a:schemeClr val="bg1"/>
                    </a:solidFill>
                  </a:tcPr>
                </a:tc>
                <a:tc>
                  <a:txBody>
                    <a:bodyPr/>
                    <a:lstStyle/>
                    <a:p>
                      <a:r>
                        <a:rPr kumimoji="1" lang="ja-JP" altLang="en-US" sz="1400" dirty="0">
                          <a:latin typeface="BIZ UDPゴシック" panose="020B0400000000000000" pitchFamily="50" charset="-128"/>
                          <a:ea typeface="BIZ UDPゴシック" panose="020B0400000000000000" pitchFamily="50" charset="-128"/>
                        </a:rPr>
                        <a:t>パーク</a:t>
                      </a:r>
                      <a:r>
                        <a:rPr kumimoji="1" lang="en-US" altLang="ja-JP" sz="1400" dirty="0">
                          <a:latin typeface="BIZ UDPゴシック" panose="020B0400000000000000" pitchFamily="50" charset="-128"/>
                          <a:ea typeface="BIZ UDPゴシック" panose="020B0400000000000000" pitchFamily="50" charset="-128"/>
                        </a:rPr>
                        <a:t>24</a:t>
                      </a:r>
                      <a:r>
                        <a:rPr kumimoji="1" lang="ja-JP" altLang="en-US" sz="1400" dirty="0">
                          <a:latin typeface="BIZ UDPゴシック" panose="020B0400000000000000" pitchFamily="50" charset="-128"/>
                          <a:ea typeface="BIZ UDPゴシック" panose="020B0400000000000000" pitchFamily="50" charset="-128"/>
                        </a:rPr>
                        <a:t>株式会社　タイムズペイ推進部</a:t>
                      </a:r>
                    </a:p>
                  </a:txBody>
                  <a:tcPr>
                    <a:solidFill>
                      <a:schemeClr val="bg1"/>
                    </a:solidFill>
                  </a:tcPr>
                </a:tc>
                <a:extLst>
                  <a:ext uri="{0D108BD9-81ED-4DB2-BD59-A6C34878D82A}">
                    <a16:rowId xmlns:a16="http://schemas.microsoft.com/office/drawing/2014/main" val="953716885"/>
                  </a:ext>
                </a:extLst>
              </a:tr>
              <a:tr h="370840">
                <a:tc>
                  <a:txBody>
                    <a:bodyPr/>
                    <a:lstStyle/>
                    <a:p>
                      <a:r>
                        <a:rPr kumimoji="1" lang="en-US" altLang="ja-JP" sz="1400" dirty="0">
                          <a:latin typeface="BIZ UDPゴシック" panose="020B0400000000000000" pitchFamily="50" charset="-128"/>
                          <a:ea typeface="BIZ UDPゴシック" panose="020B0400000000000000" pitchFamily="50" charset="-128"/>
                        </a:rPr>
                        <a:t>TEL</a:t>
                      </a:r>
                      <a:endParaRPr kumimoji="1" lang="ja-JP" altLang="en-US" sz="1400" dirty="0">
                        <a:latin typeface="BIZ UDPゴシック" panose="020B0400000000000000" pitchFamily="50" charset="-128"/>
                        <a:ea typeface="BIZ UDPゴシック" panose="020B0400000000000000" pitchFamily="50" charset="-128"/>
                      </a:endParaRPr>
                    </a:p>
                  </a:txBody>
                  <a:tcPr>
                    <a:solidFill>
                      <a:schemeClr val="bg1"/>
                    </a:solidFill>
                  </a:tcPr>
                </a:tc>
                <a:tc>
                  <a:txBody>
                    <a:bodyPr/>
                    <a:lstStyle/>
                    <a:p>
                      <a:r>
                        <a:rPr kumimoji="1" lang="en-US" altLang="ja-JP" sz="1400" dirty="0">
                          <a:latin typeface="BIZ UDPゴシック" panose="020B0400000000000000" pitchFamily="50" charset="-128"/>
                          <a:ea typeface="BIZ UDPゴシック" panose="020B0400000000000000" pitchFamily="50" charset="-128"/>
                        </a:rPr>
                        <a:t>0120-43-8924</a:t>
                      </a:r>
                    </a:p>
                    <a:p>
                      <a:r>
                        <a:rPr kumimoji="1" lang="ja-JP" altLang="en-US" sz="1400" dirty="0">
                          <a:latin typeface="BIZ UDPゴシック" panose="020B0400000000000000" pitchFamily="50" charset="-128"/>
                          <a:ea typeface="BIZ UDPゴシック" panose="020B0400000000000000" pitchFamily="50" charset="-128"/>
                        </a:rPr>
                        <a:t>（受付時間：年中無休</a:t>
                      </a:r>
                      <a:r>
                        <a:rPr kumimoji="1" lang="en-US" altLang="ja-JP" sz="1400" dirty="0">
                          <a:latin typeface="BIZ UDPゴシック" panose="020B0400000000000000" pitchFamily="50" charset="-128"/>
                          <a:ea typeface="BIZ UDPゴシック" panose="020B0400000000000000" pitchFamily="50" charset="-128"/>
                        </a:rPr>
                        <a:t>/10:00</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20:00</a:t>
                      </a:r>
                      <a:r>
                        <a:rPr kumimoji="1" lang="ja-JP" altLang="en-US" sz="1400" dirty="0">
                          <a:latin typeface="BIZ UDPゴシック" panose="020B0400000000000000" pitchFamily="50" charset="-128"/>
                          <a:ea typeface="BIZ UDPゴシック" panose="020B0400000000000000" pitchFamily="50" charset="-128"/>
                        </a:rPr>
                        <a:t>）</a:t>
                      </a:r>
                    </a:p>
                  </a:txBody>
                  <a:tcPr>
                    <a:solidFill>
                      <a:schemeClr val="bg1"/>
                    </a:solidFill>
                  </a:tcPr>
                </a:tc>
                <a:extLst>
                  <a:ext uri="{0D108BD9-81ED-4DB2-BD59-A6C34878D82A}">
                    <a16:rowId xmlns:a16="http://schemas.microsoft.com/office/drawing/2014/main" val="2222775382"/>
                  </a:ext>
                </a:extLst>
              </a:tr>
            </a:tbl>
          </a:graphicData>
        </a:graphic>
      </p:graphicFrame>
      <p:sp>
        <p:nvSpPr>
          <p:cNvPr id="7" name="テキスト ボックス 6">
            <a:extLst>
              <a:ext uri="{FF2B5EF4-FFF2-40B4-BE49-F238E27FC236}">
                <a16:creationId xmlns:a16="http://schemas.microsoft.com/office/drawing/2014/main" id="{AAA5C07D-1C9E-933C-3FA7-356E13FDA410}"/>
              </a:ext>
            </a:extLst>
          </p:cNvPr>
          <p:cNvSpPr txBox="1"/>
          <p:nvPr/>
        </p:nvSpPr>
        <p:spPr>
          <a:xfrm>
            <a:off x="193264" y="727074"/>
            <a:ext cx="1830950"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１．お問合せ窓口</a:t>
            </a:r>
          </a:p>
        </p:txBody>
      </p:sp>
      <p:sp>
        <p:nvSpPr>
          <p:cNvPr id="8" name="テキスト ボックス 7">
            <a:extLst>
              <a:ext uri="{FF2B5EF4-FFF2-40B4-BE49-F238E27FC236}">
                <a16:creationId xmlns:a16="http://schemas.microsoft.com/office/drawing/2014/main" id="{89A551A1-DFF6-CB3E-5635-AFAFE25C1672}"/>
              </a:ext>
            </a:extLst>
          </p:cNvPr>
          <p:cNvSpPr txBox="1"/>
          <p:nvPr/>
        </p:nvSpPr>
        <p:spPr>
          <a:xfrm>
            <a:off x="193264" y="4449329"/>
            <a:ext cx="3684022"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２．利用方法や機器等に関する質問</a:t>
            </a:r>
          </a:p>
        </p:txBody>
      </p:sp>
      <p:graphicFrame>
        <p:nvGraphicFramePr>
          <p:cNvPr id="9" name="表 8">
            <a:extLst>
              <a:ext uri="{FF2B5EF4-FFF2-40B4-BE49-F238E27FC236}">
                <a16:creationId xmlns:a16="http://schemas.microsoft.com/office/drawing/2014/main" id="{56151AB8-A985-5635-C5B4-94F5137F3863}"/>
              </a:ext>
            </a:extLst>
          </p:cNvPr>
          <p:cNvGraphicFramePr>
            <a:graphicFrameLocks noGrp="1"/>
          </p:cNvGraphicFramePr>
          <p:nvPr>
            <p:extLst>
              <p:ext uri="{D42A27DB-BD31-4B8C-83A1-F6EECF244321}">
                <p14:modId xmlns:p14="http://schemas.microsoft.com/office/powerpoint/2010/main" val="4245100887"/>
              </p:ext>
            </p:extLst>
          </p:nvPr>
        </p:nvGraphicFramePr>
        <p:xfrm>
          <a:off x="627370" y="4985639"/>
          <a:ext cx="6927974" cy="741680"/>
        </p:xfrm>
        <a:graphic>
          <a:graphicData uri="http://schemas.openxmlformats.org/drawingml/2006/table">
            <a:tbl>
              <a:tblPr firstRow="1" bandRow="1">
                <a:tableStyleId>{3B4B98B0-60AC-42C2-AFA5-B58CD77FA1E5}</a:tableStyleId>
              </a:tblPr>
              <a:tblGrid>
                <a:gridCol w="1287907">
                  <a:extLst>
                    <a:ext uri="{9D8B030D-6E8A-4147-A177-3AD203B41FA5}">
                      <a16:colId xmlns:a16="http://schemas.microsoft.com/office/drawing/2014/main" val="3221575015"/>
                    </a:ext>
                  </a:extLst>
                </a:gridCol>
                <a:gridCol w="5640067">
                  <a:extLst>
                    <a:ext uri="{9D8B030D-6E8A-4147-A177-3AD203B41FA5}">
                      <a16:colId xmlns:a16="http://schemas.microsoft.com/office/drawing/2014/main" val="1583202546"/>
                    </a:ext>
                  </a:extLst>
                </a:gridCol>
              </a:tblGrid>
              <a:tr h="370840">
                <a:tc gridSpan="2">
                  <a:txBody>
                    <a:bodyPr/>
                    <a:lstStyle/>
                    <a:p>
                      <a:r>
                        <a:rPr kumimoji="1" lang="ja-JP" altLang="en-US" sz="1400" dirty="0">
                          <a:solidFill>
                            <a:schemeClr val="bg1"/>
                          </a:solidFill>
                          <a:latin typeface="BIZ UDPゴシック" panose="020B0400000000000000" pitchFamily="50" charset="-128"/>
                          <a:ea typeface="BIZ UDPゴシック" panose="020B0400000000000000" pitchFamily="50" charset="-128"/>
                        </a:rPr>
                        <a:t>▷ </a:t>
                      </a:r>
                      <a:r>
                        <a:rPr kumimoji="1" lang="en-US" altLang="ja-JP" sz="1400" dirty="0">
                          <a:solidFill>
                            <a:schemeClr val="bg1"/>
                          </a:solidFill>
                          <a:latin typeface="BIZ UDPゴシック" panose="020B0400000000000000" pitchFamily="50" charset="-128"/>
                          <a:ea typeface="BIZ UDPゴシック" panose="020B0400000000000000" pitchFamily="50" charset="-128"/>
                        </a:rPr>
                        <a:t>『</a:t>
                      </a:r>
                      <a:r>
                        <a:rPr kumimoji="1" lang="ja-JP" altLang="en-US" sz="1400" dirty="0">
                          <a:solidFill>
                            <a:schemeClr val="bg1"/>
                          </a:solidFill>
                          <a:latin typeface="BIZ UDPゴシック" panose="020B0400000000000000" pitchFamily="50" charset="-128"/>
                          <a:ea typeface="BIZ UDPゴシック" panose="020B0400000000000000" pitchFamily="50" charset="-128"/>
                        </a:rPr>
                        <a:t>タイムズペイに関するよくあるご質問</a:t>
                      </a:r>
                      <a:r>
                        <a:rPr kumimoji="1" lang="en-US" altLang="ja-JP" sz="1400" dirty="0">
                          <a:solidFill>
                            <a:schemeClr val="bg1"/>
                          </a:solidFill>
                          <a:latin typeface="BIZ UDPゴシック" panose="020B0400000000000000" pitchFamily="50" charset="-128"/>
                          <a:ea typeface="BIZ UDPゴシック" panose="020B0400000000000000" pitchFamily="50" charset="-128"/>
                        </a:rPr>
                        <a:t>』</a:t>
                      </a:r>
                      <a:endParaRPr kumimoji="1" lang="ja-JP" altLang="en-US" sz="1400" dirty="0">
                        <a:solidFill>
                          <a:schemeClr val="bg1"/>
                        </a:solidFill>
                        <a:latin typeface="BIZ UDPゴシック" panose="020B0400000000000000" pitchFamily="50" charset="-128"/>
                        <a:ea typeface="BIZ UDPゴシック" panose="020B0400000000000000" pitchFamily="50" charset="-128"/>
                      </a:endParaRPr>
                    </a:p>
                  </a:txBody>
                  <a:tcPr>
                    <a:solidFill>
                      <a:srgbClr val="4472C4"/>
                    </a:solidFill>
                  </a:tcPr>
                </a:tc>
                <a:tc hMerge="1">
                  <a:txBody>
                    <a:bodyPr/>
                    <a:lstStyle/>
                    <a:p>
                      <a:endParaRPr kumimoji="1" lang="ja-JP" altLang="en-US" dirty="0"/>
                    </a:p>
                  </a:txBody>
                  <a:tcPr/>
                </a:tc>
                <a:extLst>
                  <a:ext uri="{0D108BD9-81ED-4DB2-BD59-A6C34878D82A}">
                    <a16:rowId xmlns:a16="http://schemas.microsoft.com/office/drawing/2014/main" val="252315457"/>
                  </a:ext>
                </a:extLst>
              </a:tr>
              <a:tr h="370840">
                <a:tc>
                  <a:txBody>
                    <a:bodyPr/>
                    <a:lstStyle/>
                    <a:p>
                      <a:r>
                        <a:rPr kumimoji="1" lang="en-US" altLang="ja-JP" sz="1400" dirty="0">
                          <a:latin typeface="BIZ UDPゴシック" panose="020B0400000000000000" pitchFamily="50" charset="-128"/>
                          <a:ea typeface="BIZ UDPゴシック" panose="020B0400000000000000" pitchFamily="50" charset="-128"/>
                        </a:rPr>
                        <a:t>URL</a:t>
                      </a:r>
                      <a:endParaRPr kumimoji="1" lang="ja-JP" altLang="en-US" sz="1400" dirty="0">
                        <a:latin typeface="BIZ UDPゴシック" panose="020B0400000000000000" pitchFamily="50" charset="-128"/>
                        <a:ea typeface="BIZ UDPゴシック" panose="020B0400000000000000" pitchFamily="50" charset="-128"/>
                      </a:endParaRPr>
                    </a:p>
                  </a:txBody>
                  <a:tcPr>
                    <a:solidFill>
                      <a:schemeClr val="bg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mn-ea"/>
                          <a:hlinkClick r:id="rId2"/>
                        </a:rPr>
                        <a:t>https://timespay.jp/faq/</a:t>
                      </a:r>
                      <a:endParaRPr kumimoji="1" lang="ja-JP" altLang="en-US" sz="1400" dirty="0">
                        <a:solidFill>
                          <a:schemeClr val="tx1"/>
                        </a:solidFill>
                        <a:latin typeface="+mn-ea"/>
                      </a:endParaRPr>
                    </a:p>
                  </a:txBody>
                  <a:tcPr>
                    <a:solidFill>
                      <a:schemeClr val="bg1">
                        <a:alpha val="20000"/>
                      </a:schemeClr>
                    </a:solidFill>
                  </a:tcPr>
                </a:tc>
                <a:extLst>
                  <a:ext uri="{0D108BD9-81ED-4DB2-BD59-A6C34878D82A}">
                    <a16:rowId xmlns:a16="http://schemas.microsoft.com/office/drawing/2014/main" val="953716885"/>
                  </a:ext>
                </a:extLst>
              </a:tr>
            </a:tbl>
          </a:graphicData>
        </a:graphic>
      </p:graphicFrame>
      <p:cxnSp>
        <p:nvCxnSpPr>
          <p:cNvPr id="10" name="直線コネクタ 9">
            <a:extLst>
              <a:ext uri="{FF2B5EF4-FFF2-40B4-BE49-F238E27FC236}">
                <a16:creationId xmlns:a16="http://schemas.microsoft.com/office/drawing/2014/main" id="{8B59674B-4503-42E4-E8D0-86CE97BCA542}"/>
              </a:ext>
            </a:extLst>
          </p:cNvPr>
          <p:cNvCxnSpPr>
            <a:cxnSpLocks/>
          </p:cNvCxnSpPr>
          <p:nvPr/>
        </p:nvCxnSpPr>
        <p:spPr>
          <a:xfrm>
            <a:off x="193264" y="1096406"/>
            <a:ext cx="2309791" cy="0"/>
          </a:xfrm>
          <a:prstGeom prst="line">
            <a:avLst/>
          </a:prstGeom>
          <a:ln w="28575">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ABF55D98-DF95-1494-A3FB-0453FF1DDBAC}"/>
              </a:ext>
            </a:extLst>
          </p:cNvPr>
          <p:cNvCxnSpPr>
            <a:cxnSpLocks/>
          </p:cNvCxnSpPr>
          <p:nvPr/>
        </p:nvCxnSpPr>
        <p:spPr>
          <a:xfrm>
            <a:off x="193264" y="4848267"/>
            <a:ext cx="4600409" cy="0"/>
          </a:xfrm>
          <a:prstGeom prst="line">
            <a:avLst/>
          </a:prstGeom>
          <a:ln w="28575">
            <a:solidFill>
              <a:srgbClr val="4472C4"/>
            </a:solidFill>
          </a:ln>
        </p:spPr>
        <p:style>
          <a:lnRef idx="1">
            <a:schemeClr val="accent1"/>
          </a:lnRef>
          <a:fillRef idx="0">
            <a:schemeClr val="accent1"/>
          </a:fillRef>
          <a:effectRef idx="0">
            <a:schemeClr val="accent1"/>
          </a:effectRef>
          <a:fontRef idx="minor">
            <a:schemeClr val="tx1"/>
          </a:fontRef>
        </p:style>
      </p:cxnSp>
      <p:graphicFrame>
        <p:nvGraphicFramePr>
          <p:cNvPr id="14" name="表 13">
            <a:extLst>
              <a:ext uri="{FF2B5EF4-FFF2-40B4-BE49-F238E27FC236}">
                <a16:creationId xmlns:a16="http://schemas.microsoft.com/office/drawing/2014/main" id="{CCCEEA10-4579-7341-DB8C-15E5163254AE}"/>
              </a:ext>
            </a:extLst>
          </p:cNvPr>
          <p:cNvGraphicFramePr>
            <a:graphicFrameLocks noGrp="1"/>
          </p:cNvGraphicFramePr>
          <p:nvPr>
            <p:extLst>
              <p:ext uri="{D42A27DB-BD31-4B8C-83A1-F6EECF244321}">
                <p14:modId xmlns:p14="http://schemas.microsoft.com/office/powerpoint/2010/main" val="3126760831"/>
              </p:ext>
            </p:extLst>
          </p:nvPr>
        </p:nvGraphicFramePr>
        <p:xfrm>
          <a:off x="627369" y="5869531"/>
          <a:ext cx="6927975" cy="741680"/>
        </p:xfrm>
        <a:graphic>
          <a:graphicData uri="http://schemas.openxmlformats.org/drawingml/2006/table">
            <a:tbl>
              <a:tblPr firstRow="1" bandRow="1">
                <a:tableStyleId>{3B4B98B0-60AC-42C2-AFA5-B58CD77FA1E5}</a:tableStyleId>
              </a:tblPr>
              <a:tblGrid>
                <a:gridCol w="1287906">
                  <a:extLst>
                    <a:ext uri="{9D8B030D-6E8A-4147-A177-3AD203B41FA5}">
                      <a16:colId xmlns:a16="http://schemas.microsoft.com/office/drawing/2014/main" val="3221575015"/>
                    </a:ext>
                  </a:extLst>
                </a:gridCol>
                <a:gridCol w="5640069">
                  <a:extLst>
                    <a:ext uri="{9D8B030D-6E8A-4147-A177-3AD203B41FA5}">
                      <a16:colId xmlns:a16="http://schemas.microsoft.com/office/drawing/2014/main" val="1583202546"/>
                    </a:ext>
                  </a:extLst>
                </a:gridCol>
              </a:tblGrid>
              <a:tr h="370840">
                <a:tc gridSpan="2">
                  <a:txBody>
                    <a:bodyPr/>
                    <a:lstStyle/>
                    <a:p>
                      <a:r>
                        <a:rPr kumimoji="1" lang="ja-JP" altLang="en-US" sz="1400" dirty="0">
                          <a:solidFill>
                            <a:schemeClr val="bg1"/>
                          </a:solidFill>
                          <a:latin typeface="BIZ UDPゴシック" panose="020B0400000000000000" pitchFamily="50" charset="-128"/>
                          <a:ea typeface="BIZ UDPゴシック" panose="020B0400000000000000" pitchFamily="50" charset="-128"/>
                        </a:rPr>
                        <a:t>▷ 操作マニュアル</a:t>
                      </a:r>
                    </a:p>
                  </a:txBody>
                  <a:tcPr>
                    <a:solidFill>
                      <a:srgbClr val="4472C4"/>
                    </a:solidFill>
                  </a:tcPr>
                </a:tc>
                <a:tc hMerge="1">
                  <a:txBody>
                    <a:bodyPr/>
                    <a:lstStyle/>
                    <a:p>
                      <a:endParaRPr kumimoji="1" lang="ja-JP" altLang="en-US" dirty="0"/>
                    </a:p>
                  </a:txBody>
                  <a:tcPr/>
                </a:tc>
                <a:extLst>
                  <a:ext uri="{0D108BD9-81ED-4DB2-BD59-A6C34878D82A}">
                    <a16:rowId xmlns:a16="http://schemas.microsoft.com/office/drawing/2014/main" val="252315457"/>
                  </a:ext>
                </a:extLst>
              </a:tr>
              <a:tr h="370840">
                <a:tc>
                  <a:txBody>
                    <a:bodyPr/>
                    <a:lstStyle/>
                    <a:p>
                      <a:r>
                        <a:rPr kumimoji="1" lang="en-US" altLang="ja-JP" sz="1400" dirty="0">
                          <a:latin typeface="BIZ UDPゴシック" panose="020B0400000000000000" pitchFamily="50" charset="-128"/>
                          <a:ea typeface="BIZ UDPゴシック" panose="020B0400000000000000" pitchFamily="50" charset="-128"/>
                        </a:rPr>
                        <a:t>URL</a:t>
                      </a:r>
                      <a:endParaRPr kumimoji="1" lang="ja-JP" altLang="en-US" sz="1400" dirty="0">
                        <a:latin typeface="BIZ UDPゴシック" panose="020B0400000000000000" pitchFamily="50" charset="-128"/>
                        <a:ea typeface="BIZ UDPゴシック" panose="020B0400000000000000" pitchFamily="50" charset="-128"/>
                      </a:endParaRPr>
                    </a:p>
                  </a:txBody>
                  <a:tcPr>
                    <a:solidFill>
                      <a:schemeClr val="bg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hlinkClick r:id="rId3"/>
                        </a:rPr>
                        <a:t>https://timespay.jp/faq/pdf/operation_download.pdf?202302</a:t>
                      </a:r>
                      <a:endParaRPr kumimoji="1" lang="ja-JP" altLang="en-US" sz="1400" dirty="0">
                        <a:solidFill>
                          <a:schemeClr val="tx1"/>
                        </a:solidFill>
                        <a:latin typeface="+mn-ea"/>
                      </a:endParaRPr>
                    </a:p>
                  </a:txBody>
                  <a:tcPr>
                    <a:solidFill>
                      <a:schemeClr val="bg1">
                        <a:alpha val="20000"/>
                      </a:schemeClr>
                    </a:solidFill>
                  </a:tcPr>
                </a:tc>
                <a:extLst>
                  <a:ext uri="{0D108BD9-81ED-4DB2-BD59-A6C34878D82A}">
                    <a16:rowId xmlns:a16="http://schemas.microsoft.com/office/drawing/2014/main" val="953716885"/>
                  </a:ext>
                </a:extLst>
              </a:tr>
            </a:tbl>
          </a:graphicData>
        </a:graphic>
      </p:graphicFrame>
    </p:spTree>
    <p:extLst>
      <p:ext uri="{BB962C8B-B14F-4D97-AF65-F5344CB8AC3E}">
        <p14:creationId xmlns:p14="http://schemas.microsoft.com/office/powerpoint/2010/main" val="126838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CC10EE9C-FC79-4C42-81DF-5FD86FDD5726}"/>
              </a:ext>
            </a:extLst>
          </p:cNvPr>
          <p:cNvSpPr txBox="1"/>
          <p:nvPr/>
        </p:nvSpPr>
        <p:spPr>
          <a:xfrm>
            <a:off x="1067346" y="815838"/>
            <a:ext cx="7579578" cy="5426807"/>
          </a:xfrm>
          <a:prstGeom prst="rect">
            <a:avLst/>
          </a:prstGeom>
          <a:noFill/>
        </p:spPr>
        <p:txBody>
          <a:bodyPr wrap="square" rtlCol="0">
            <a:spAutoFit/>
          </a:bodyPr>
          <a:lstStyle/>
          <a:p>
            <a:pPr marL="7000875" indent="-7000875">
              <a:lnSpc>
                <a:spcPct val="200000"/>
              </a:lnSpc>
            </a:pPr>
            <a:r>
              <a:rPr kumimoji="1" lang="ja-JP" altLang="en-US" sz="1600" dirty="0">
                <a:latin typeface="BIZ UDPゴシック" panose="020B0400000000000000" pitchFamily="50" charset="-128"/>
                <a:ea typeface="BIZ UDPゴシック" panose="020B0400000000000000" pitchFamily="50" charset="-128"/>
              </a:rPr>
              <a:t>キャンペーン概要 </a:t>
            </a:r>
            <a:r>
              <a:rPr kumimoji="1" lang="en-US" altLang="ja-JP" sz="1600" u="dotted" baseline="400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３</a:t>
            </a:r>
            <a:endParaRPr kumimoji="1" lang="en-US" altLang="ja-JP" sz="1600" dirty="0">
              <a:latin typeface="BIZ UDPゴシック" panose="020B0400000000000000" pitchFamily="50" charset="-128"/>
              <a:ea typeface="BIZ UDPゴシック" panose="020B0400000000000000" pitchFamily="50" charset="-128"/>
            </a:endParaRPr>
          </a:p>
          <a:p>
            <a:pPr marL="7000875" indent="-7000875">
              <a:lnSpc>
                <a:spcPct val="200000"/>
              </a:lnSpc>
            </a:pPr>
            <a:r>
              <a:rPr kumimoji="1" lang="ja-JP" altLang="en-US" sz="1600" dirty="0">
                <a:latin typeface="BIZ UDPゴシック" panose="020B0400000000000000" pitchFamily="50" charset="-128"/>
                <a:ea typeface="BIZ UDPゴシック" panose="020B0400000000000000" pitchFamily="50" charset="-128"/>
              </a:rPr>
              <a:t>会員事業所に対する周知 </a:t>
            </a:r>
            <a:r>
              <a:rPr kumimoji="1" lang="en-US" altLang="ja-JP" sz="1600" u="dotted" baseline="400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４</a:t>
            </a:r>
            <a:endParaRPr kumimoji="1" lang="en-US" altLang="ja-JP" sz="1600" dirty="0">
              <a:latin typeface="BIZ UDPゴシック" panose="020B0400000000000000" pitchFamily="50" charset="-128"/>
              <a:ea typeface="BIZ UDPゴシック" panose="020B0400000000000000" pitchFamily="50" charset="-128"/>
            </a:endParaRPr>
          </a:p>
          <a:p>
            <a:pPr marL="7000875" indent="-7000875">
              <a:lnSpc>
                <a:spcPct val="200000"/>
              </a:lnSpc>
            </a:pPr>
            <a:r>
              <a:rPr kumimoji="1" lang="ja-JP" altLang="en-US" sz="1600" dirty="0">
                <a:latin typeface="BIZ UDPゴシック" panose="020B0400000000000000" pitchFamily="50" charset="-128"/>
                <a:ea typeface="BIZ UDPゴシック" panose="020B0400000000000000" pitchFamily="50" charset="-128"/>
              </a:rPr>
              <a:t>会員事業所からの問合せ等 </a:t>
            </a:r>
            <a:r>
              <a:rPr kumimoji="1" lang="en-US" altLang="ja-JP" sz="1600" u="dotted" baseline="400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５</a:t>
            </a:r>
            <a:endParaRPr kumimoji="1" lang="en-US" altLang="ja-JP" sz="1600" dirty="0">
              <a:latin typeface="BIZ UDPゴシック" panose="020B0400000000000000" pitchFamily="50" charset="-128"/>
              <a:ea typeface="BIZ UDPゴシック" panose="020B0400000000000000" pitchFamily="50" charset="-128"/>
            </a:endParaRPr>
          </a:p>
          <a:p>
            <a:pPr marL="7000875" indent="-7000875">
              <a:lnSpc>
                <a:spcPct val="200000"/>
              </a:lnSpc>
            </a:pPr>
            <a:r>
              <a:rPr kumimoji="1" lang="ja-JP" altLang="en-US" sz="1600" dirty="0">
                <a:latin typeface="BIZ UDPゴシック" panose="020B0400000000000000" pitchFamily="50" charset="-128"/>
                <a:ea typeface="BIZ UDPゴシック" panose="020B0400000000000000" pitchFamily="50" charset="-128"/>
              </a:rPr>
              <a:t>タイムズペイの申込・審査、設置 </a:t>
            </a:r>
            <a:r>
              <a:rPr kumimoji="1" lang="en-US" altLang="ja-JP" sz="1600" u="dotted" baseline="400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６</a:t>
            </a:r>
            <a:endParaRPr kumimoji="1" lang="en-US" altLang="ja-JP" sz="1600" dirty="0">
              <a:latin typeface="BIZ UDPゴシック" panose="020B0400000000000000" pitchFamily="50" charset="-128"/>
              <a:ea typeface="BIZ UDPゴシック" panose="020B0400000000000000" pitchFamily="50" charset="-128"/>
            </a:endParaRPr>
          </a:p>
          <a:p>
            <a:pPr marL="7000875" indent="-7000875">
              <a:lnSpc>
                <a:spcPct val="200000"/>
              </a:lnSpc>
            </a:pPr>
            <a:r>
              <a:rPr kumimoji="1" lang="ja-JP" altLang="en-US" sz="1600" dirty="0">
                <a:latin typeface="BIZ UDPゴシック" panose="020B0400000000000000" pitchFamily="50" charset="-128"/>
                <a:ea typeface="BIZ UDPゴシック" panose="020B0400000000000000" pitchFamily="50" charset="-128"/>
              </a:rPr>
              <a:t>導入に関する審査上の留意点 </a:t>
            </a:r>
            <a:r>
              <a:rPr kumimoji="1" lang="en-US" altLang="ja-JP" sz="1600" u="dotted" baseline="400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７</a:t>
            </a:r>
            <a:endParaRPr kumimoji="1" lang="en-US" altLang="ja-JP" sz="1600" dirty="0">
              <a:latin typeface="BIZ UDPゴシック" panose="020B0400000000000000" pitchFamily="50" charset="-128"/>
              <a:ea typeface="BIZ UDPゴシック" panose="020B0400000000000000" pitchFamily="50" charset="-128"/>
            </a:endParaRPr>
          </a:p>
          <a:p>
            <a:pPr marL="7000875" indent="-7000875" defTabSz="458788">
              <a:lnSpc>
                <a:spcPct val="200000"/>
              </a:lnSpc>
            </a:pPr>
            <a:r>
              <a:rPr kumimoji="1" lang="ja-JP" altLang="en-US" sz="1600" dirty="0">
                <a:latin typeface="BIZ UDPゴシック" panose="020B0400000000000000" pitchFamily="50" charset="-128"/>
                <a:ea typeface="BIZ UDPゴシック" panose="020B0400000000000000" pitchFamily="50" charset="-128"/>
              </a:rPr>
              <a:t>事業実績報告 </a:t>
            </a:r>
            <a:r>
              <a:rPr kumimoji="1" lang="en-US" altLang="ja-JP" sz="1600" u="dotted" baseline="400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９</a:t>
            </a:r>
            <a:endParaRPr kumimoji="1" lang="en-US" altLang="ja-JP" sz="1600" dirty="0">
              <a:latin typeface="BIZ UDPゴシック" panose="020B0400000000000000" pitchFamily="50" charset="-128"/>
              <a:ea typeface="BIZ UDPゴシック" panose="020B0400000000000000" pitchFamily="50" charset="-128"/>
            </a:endParaRPr>
          </a:p>
          <a:p>
            <a:pPr marL="7000875" indent="-7000875">
              <a:lnSpc>
                <a:spcPct val="200000"/>
              </a:lnSpc>
            </a:pPr>
            <a:r>
              <a:rPr kumimoji="1" lang="ja-JP" altLang="en-US" sz="1600" dirty="0">
                <a:latin typeface="BIZ UDPゴシック" panose="020B0400000000000000" pitchFamily="50" charset="-128"/>
                <a:ea typeface="BIZ UDPゴシック" panose="020B0400000000000000" pitchFamily="50" charset="-128"/>
              </a:rPr>
              <a:t>手数料支払い条件等について </a:t>
            </a:r>
            <a:r>
              <a:rPr kumimoji="1" lang="en-US" altLang="ja-JP" sz="1600" u="dotted" baseline="400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１０</a:t>
            </a:r>
            <a:endParaRPr kumimoji="1" lang="en-US" altLang="ja-JP" sz="1600" dirty="0">
              <a:latin typeface="BIZ UDPゴシック" panose="020B0400000000000000" pitchFamily="50" charset="-128"/>
              <a:ea typeface="BIZ UDPゴシック" panose="020B0400000000000000" pitchFamily="50" charset="-128"/>
            </a:endParaRPr>
          </a:p>
          <a:p>
            <a:pPr marL="7000875" indent="-7000875">
              <a:lnSpc>
                <a:spcPct val="200000"/>
              </a:lnSpc>
            </a:pPr>
            <a:r>
              <a:rPr kumimoji="1" lang="ja-JP" altLang="en-US" sz="1600" dirty="0">
                <a:latin typeface="BIZ UDPゴシック" panose="020B0400000000000000" pitchFamily="50" charset="-128"/>
                <a:ea typeface="BIZ UDPゴシック" panose="020B0400000000000000" pitchFamily="50" charset="-128"/>
              </a:rPr>
              <a:t>手数料支払い条件フローチャート </a:t>
            </a:r>
            <a:r>
              <a:rPr kumimoji="1" lang="en-US" altLang="ja-JP" sz="1600" u="dotted" baseline="400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１１</a:t>
            </a:r>
            <a:endParaRPr kumimoji="1" lang="en-US" altLang="ja-JP" sz="1600" dirty="0">
              <a:latin typeface="BIZ UDPゴシック" panose="020B0400000000000000" pitchFamily="50" charset="-128"/>
              <a:ea typeface="BIZ UDPゴシック" panose="020B0400000000000000" pitchFamily="50" charset="-128"/>
            </a:endParaRPr>
          </a:p>
          <a:p>
            <a:pPr marL="7000875" indent="-7000875">
              <a:lnSpc>
                <a:spcPct val="200000"/>
              </a:lnSpc>
            </a:pPr>
            <a:r>
              <a:rPr kumimoji="1" lang="ja-JP" altLang="en-US" sz="1600" dirty="0">
                <a:latin typeface="BIZ UDPゴシック" panose="020B0400000000000000" pitchFamily="50" charset="-128"/>
                <a:ea typeface="BIZ UDPゴシック" panose="020B0400000000000000" pitchFamily="50" charset="-128"/>
              </a:rPr>
              <a:t>チラシイメージ </a:t>
            </a:r>
            <a:r>
              <a:rPr kumimoji="1" lang="en-US" altLang="ja-JP" sz="1600" u="dotted" baseline="400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 1</a:t>
            </a:r>
            <a:r>
              <a:rPr kumimoji="1" lang="ja-JP" altLang="en-US" sz="1600" dirty="0">
                <a:latin typeface="BIZ UDPゴシック" panose="020B0400000000000000" pitchFamily="50" charset="-128"/>
                <a:ea typeface="BIZ UDPゴシック" panose="020B0400000000000000" pitchFamily="50" charset="-128"/>
              </a:rPr>
              <a:t>３</a:t>
            </a:r>
            <a:endParaRPr kumimoji="1" lang="en-US" altLang="ja-JP" sz="1600" dirty="0">
              <a:latin typeface="BIZ UDPゴシック" panose="020B0400000000000000" pitchFamily="50" charset="-128"/>
              <a:ea typeface="BIZ UDPゴシック" panose="020B0400000000000000" pitchFamily="50" charset="-128"/>
            </a:endParaRPr>
          </a:p>
          <a:p>
            <a:pPr marL="7000875" indent="-7000875">
              <a:lnSpc>
                <a:spcPct val="200000"/>
              </a:lnSpc>
            </a:pPr>
            <a:r>
              <a:rPr kumimoji="1" lang="ja-JP" altLang="en-US" sz="1600" dirty="0">
                <a:latin typeface="BIZ UDPゴシック" panose="020B0400000000000000" pitchFamily="50" charset="-128"/>
                <a:ea typeface="BIZ UDPゴシック" panose="020B0400000000000000" pitchFamily="50" charset="-128"/>
              </a:rPr>
              <a:t>お問合せフォームイメージ </a:t>
            </a:r>
            <a:r>
              <a:rPr kumimoji="1" lang="en-US" altLang="ja-JP" sz="1600" u="dotted" baseline="400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 1</a:t>
            </a:r>
            <a:r>
              <a:rPr kumimoji="1" lang="ja-JP" altLang="en-US" sz="1600" dirty="0">
                <a:latin typeface="BIZ UDPゴシック" panose="020B0400000000000000" pitchFamily="50" charset="-128"/>
                <a:ea typeface="BIZ UDPゴシック" panose="020B0400000000000000" pitchFamily="50" charset="-128"/>
              </a:rPr>
              <a:t>４</a:t>
            </a:r>
            <a:endParaRPr kumimoji="1" lang="en-US" altLang="ja-JP" sz="1600" dirty="0">
              <a:latin typeface="BIZ UDPゴシック" panose="020B0400000000000000" pitchFamily="50" charset="-128"/>
              <a:ea typeface="BIZ UDPゴシック" panose="020B0400000000000000" pitchFamily="50" charset="-128"/>
            </a:endParaRPr>
          </a:p>
          <a:p>
            <a:pPr marL="7000875" indent="-7000875" defTabSz="458788">
              <a:lnSpc>
                <a:spcPct val="200000"/>
              </a:lnSpc>
            </a:pPr>
            <a:r>
              <a:rPr kumimoji="1" lang="ja-JP" altLang="en-US" sz="1600" dirty="0">
                <a:latin typeface="BIZ UDPゴシック" panose="020B0400000000000000" pitchFamily="50" charset="-128"/>
                <a:ea typeface="BIZ UDPゴシック" panose="020B0400000000000000" pitchFamily="50" charset="-128"/>
              </a:rPr>
              <a:t>お問合せ窓口等について </a:t>
            </a:r>
            <a:r>
              <a:rPr kumimoji="1" lang="en-US" altLang="ja-JP" sz="1600" u="dotted" baseline="400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 1</a:t>
            </a:r>
            <a:r>
              <a:rPr kumimoji="1" lang="ja-JP" altLang="en-US" sz="1600" dirty="0">
                <a:latin typeface="BIZ UDPゴシック" panose="020B0400000000000000" pitchFamily="50" charset="-128"/>
                <a:ea typeface="BIZ UDPゴシック" panose="020B0400000000000000" pitchFamily="50" charset="-128"/>
              </a:rPr>
              <a:t>５</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BE21B979-AE08-A38B-0FA3-6FD743E14C28}"/>
              </a:ext>
            </a:extLst>
          </p:cNvPr>
          <p:cNvSpPr/>
          <p:nvPr/>
        </p:nvSpPr>
        <p:spPr>
          <a:xfrm>
            <a:off x="0" y="0"/>
            <a:ext cx="9144000" cy="565608"/>
          </a:xfrm>
          <a:prstGeom prst="rect">
            <a:avLst/>
          </a:prstGeom>
          <a:solidFill>
            <a:srgbClr val="4472C4"/>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dirty="0">
                <a:latin typeface="BIZ UDPゴシック" panose="020B0400000000000000" pitchFamily="50" charset="-128"/>
                <a:ea typeface="BIZ UDPゴシック" panose="020B0400000000000000" pitchFamily="50" charset="-128"/>
              </a:rPr>
              <a:t>	</a:t>
            </a:r>
            <a:r>
              <a:rPr kumimoji="1" lang="ja-JP" altLang="en-US" sz="2000" b="1" dirty="0">
                <a:latin typeface="BIZ UDPゴシック" panose="020B0400000000000000" pitchFamily="50" charset="-128"/>
                <a:ea typeface="BIZ UDPゴシック" panose="020B0400000000000000" pitchFamily="50" charset="-128"/>
              </a:rPr>
              <a:t>タイムズペイ　商工会プラン第二弾</a:t>
            </a:r>
            <a:r>
              <a:rPr kumimoji="1" lang="en-US" altLang="ja-JP" sz="2000" b="1" dirty="0">
                <a:latin typeface="BIZ UDPゴシック" panose="020B0400000000000000" pitchFamily="50" charset="-128"/>
                <a:ea typeface="BIZ UDPゴシック" panose="020B0400000000000000" pitchFamily="50" charset="-128"/>
              </a:rPr>
              <a:t>		</a:t>
            </a:r>
            <a:r>
              <a:rPr kumimoji="1" lang="ja-JP" altLang="en-US" sz="2000" b="1" dirty="0">
                <a:latin typeface="BIZ UDPゴシック" panose="020B0400000000000000" pitchFamily="50" charset="-128"/>
                <a:ea typeface="BIZ UDPゴシック" panose="020B0400000000000000" pitchFamily="50" charset="-128"/>
              </a:rPr>
              <a:t>目次</a:t>
            </a:r>
          </a:p>
        </p:txBody>
      </p:sp>
      <p:sp>
        <p:nvSpPr>
          <p:cNvPr id="3" name="スライド番号プレースホルダー 2">
            <a:extLst>
              <a:ext uri="{FF2B5EF4-FFF2-40B4-BE49-F238E27FC236}">
                <a16:creationId xmlns:a16="http://schemas.microsoft.com/office/drawing/2014/main" id="{5B24D13A-CE8E-ECBE-C4B9-AE00B4DB7AB6}"/>
              </a:ext>
            </a:extLst>
          </p:cNvPr>
          <p:cNvSpPr>
            <a:spLocks noGrp="1"/>
          </p:cNvSpPr>
          <p:nvPr>
            <p:ph type="sldNum" sz="quarter" idx="12"/>
          </p:nvPr>
        </p:nvSpPr>
        <p:spPr>
          <a:xfrm>
            <a:off x="7086600" y="6492875"/>
            <a:ext cx="2057400" cy="365125"/>
          </a:xfrm>
        </p:spPr>
        <p:txBody>
          <a:bodyPr/>
          <a:lstStyle/>
          <a:p>
            <a:fld id="{D810E963-F2A4-45ED-9D6F-C068F6878A5D}" type="slidenum">
              <a:rPr kumimoji="1" lang="ja-JP" altLang="en-US" smtClean="0">
                <a:latin typeface="BIZ UDPゴシック" panose="020B0400000000000000" pitchFamily="50" charset="-128"/>
                <a:ea typeface="BIZ UDPゴシック" panose="020B0400000000000000" pitchFamily="50" charset="-128"/>
              </a:rPr>
              <a:t>1</a:t>
            </a:fld>
            <a:endParaRPr kumimoji="1" lang="ja-JP" altLang="en-US">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E7749EA9-8AB3-4DB3-EF74-5D680295D423}"/>
              </a:ext>
            </a:extLst>
          </p:cNvPr>
          <p:cNvSpPr/>
          <p:nvPr/>
        </p:nvSpPr>
        <p:spPr>
          <a:xfrm>
            <a:off x="639096" y="1033803"/>
            <a:ext cx="285135" cy="2172930"/>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latin typeface="BIZ UDPゴシック" panose="020B0400000000000000" pitchFamily="50" charset="-128"/>
                <a:ea typeface="BIZ UDPゴシック" panose="020B0400000000000000" pitchFamily="50" charset="-128"/>
              </a:rPr>
              <a:t>周知等事業所対応</a:t>
            </a:r>
          </a:p>
        </p:txBody>
      </p:sp>
      <p:sp>
        <p:nvSpPr>
          <p:cNvPr id="6" name="正方形/長方形 5">
            <a:extLst>
              <a:ext uri="{FF2B5EF4-FFF2-40B4-BE49-F238E27FC236}">
                <a16:creationId xmlns:a16="http://schemas.microsoft.com/office/drawing/2014/main" id="{46DFA878-C087-4228-56BD-B705DD034128}"/>
              </a:ext>
            </a:extLst>
          </p:cNvPr>
          <p:cNvSpPr/>
          <p:nvPr/>
        </p:nvSpPr>
        <p:spPr>
          <a:xfrm>
            <a:off x="639096" y="3412501"/>
            <a:ext cx="285135" cy="1309106"/>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latin typeface="BIZ UDPゴシック" panose="020B0400000000000000" pitchFamily="50" charset="-128"/>
                <a:ea typeface="BIZ UDPゴシック" panose="020B0400000000000000" pitchFamily="50" charset="-128"/>
              </a:rPr>
              <a:t>精算等事務</a:t>
            </a:r>
          </a:p>
        </p:txBody>
      </p:sp>
      <p:sp>
        <p:nvSpPr>
          <p:cNvPr id="7" name="正方形/長方形 6">
            <a:extLst>
              <a:ext uri="{FF2B5EF4-FFF2-40B4-BE49-F238E27FC236}">
                <a16:creationId xmlns:a16="http://schemas.microsoft.com/office/drawing/2014/main" id="{19B2EFEA-0D8E-4FDD-35FE-9CCCAE89F54E}"/>
              </a:ext>
            </a:extLst>
          </p:cNvPr>
          <p:cNvSpPr/>
          <p:nvPr/>
        </p:nvSpPr>
        <p:spPr>
          <a:xfrm>
            <a:off x="639096" y="4927376"/>
            <a:ext cx="285135" cy="1309106"/>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latin typeface="BIZ UDPゴシック" panose="020B0400000000000000" pitchFamily="50" charset="-128"/>
                <a:ea typeface="BIZ UDPゴシック" panose="020B0400000000000000" pitchFamily="50" charset="-128"/>
              </a:rPr>
              <a:t>その他</a:t>
            </a:r>
          </a:p>
        </p:txBody>
      </p:sp>
    </p:spTree>
    <p:extLst>
      <p:ext uri="{BB962C8B-B14F-4D97-AF65-F5344CB8AC3E}">
        <p14:creationId xmlns:p14="http://schemas.microsoft.com/office/powerpoint/2010/main" val="3144477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CC10EE9C-FC79-4C42-81DF-5FD86FDD5726}"/>
              </a:ext>
            </a:extLst>
          </p:cNvPr>
          <p:cNvSpPr txBox="1"/>
          <p:nvPr/>
        </p:nvSpPr>
        <p:spPr>
          <a:xfrm>
            <a:off x="1067346" y="815838"/>
            <a:ext cx="7579578" cy="5426807"/>
          </a:xfrm>
          <a:prstGeom prst="rect">
            <a:avLst/>
          </a:prstGeom>
          <a:noFill/>
        </p:spPr>
        <p:txBody>
          <a:bodyPr wrap="square" rtlCol="0">
            <a:spAutoFit/>
          </a:bodyPr>
          <a:lstStyle/>
          <a:p>
            <a:pPr marL="7000875" indent="-7000875">
              <a:lnSpc>
                <a:spcPct val="200000"/>
              </a:lnSpc>
            </a:pPr>
            <a:r>
              <a:rPr kumimoji="1" lang="ja-JP" altLang="en-US" sz="1600" dirty="0">
                <a:latin typeface="BIZ UDPゴシック" panose="020B0400000000000000" pitchFamily="50" charset="-128"/>
                <a:ea typeface="BIZ UDPゴシック" panose="020B0400000000000000" pitchFamily="50" charset="-128"/>
              </a:rPr>
              <a:t>キャンペーン概要 </a:t>
            </a:r>
            <a:r>
              <a:rPr kumimoji="1" lang="en-US" altLang="ja-JP" sz="1600" u="dotted" baseline="400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３</a:t>
            </a:r>
            <a:endParaRPr kumimoji="1" lang="en-US" altLang="ja-JP" sz="1600" dirty="0">
              <a:latin typeface="BIZ UDPゴシック" panose="020B0400000000000000" pitchFamily="50" charset="-128"/>
              <a:ea typeface="BIZ UDPゴシック" panose="020B0400000000000000" pitchFamily="50" charset="-128"/>
            </a:endParaRPr>
          </a:p>
          <a:p>
            <a:pPr marL="7000875" indent="-7000875">
              <a:lnSpc>
                <a:spcPct val="200000"/>
              </a:lnSpc>
            </a:pPr>
            <a:r>
              <a:rPr kumimoji="1" lang="ja-JP" altLang="en-US" sz="1600" dirty="0">
                <a:latin typeface="BIZ UDPゴシック" panose="020B0400000000000000" pitchFamily="50" charset="-128"/>
                <a:ea typeface="BIZ UDPゴシック" panose="020B0400000000000000" pitchFamily="50" charset="-128"/>
              </a:rPr>
              <a:t>会員事業所に対する周知 </a:t>
            </a:r>
            <a:r>
              <a:rPr kumimoji="1" lang="en-US" altLang="ja-JP" sz="1600" u="dotted" baseline="400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４</a:t>
            </a:r>
            <a:endParaRPr kumimoji="1" lang="en-US" altLang="ja-JP" sz="1600" dirty="0">
              <a:latin typeface="BIZ UDPゴシック" panose="020B0400000000000000" pitchFamily="50" charset="-128"/>
              <a:ea typeface="BIZ UDPゴシック" panose="020B0400000000000000" pitchFamily="50" charset="-128"/>
            </a:endParaRPr>
          </a:p>
          <a:p>
            <a:pPr marL="7000875" indent="-7000875">
              <a:lnSpc>
                <a:spcPct val="200000"/>
              </a:lnSpc>
            </a:pPr>
            <a:r>
              <a:rPr kumimoji="1" lang="ja-JP" altLang="en-US" sz="1600" dirty="0">
                <a:latin typeface="BIZ UDPゴシック" panose="020B0400000000000000" pitchFamily="50" charset="-128"/>
                <a:ea typeface="BIZ UDPゴシック" panose="020B0400000000000000" pitchFamily="50" charset="-128"/>
              </a:rPr>
              <a:t>会員事業所からの問合せ等 </a:t>
            </a:r>
            <a:r>
              <a:rPr kumimoji="1" lang="en-US" altLang="ja-JP" sz="1600" u="dotted" baseline="400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５</a:t>
            </a:r>
            <a:endParaRPr kumimoji="1" lang="en-US" altLang="ja-JP" sz="1600" dirty="0">
              <a:latin typeface="BIZ UDPゴシック" panose="020B0400000000000000" pitchFamily="50" charset="-128"/>
              <a:ea typeface="BIZ UDPゴシック" panose="020B0400000000000000" pitchFamily="50" charset="-128"/>
            </a:endParaRPr>
          </a:p>
          <a:p>
            <a:pPr marL="7000875" indent="-7000875">
              <a:lnSpc>
                <a:spcPct val="200000"/>
              </a:lnSpc>
            </a:pPr>
            <a:r>
              <a:rPr kumimoji="1" lang="ja-JP" altLang="en-US" sz="1600" dirty="0">
                <a:latin typeface="BIZ UDPゴシック" panose="020B0400000000000000" pitchFamily="50" charset="-128"/>
                <a:ea typeface="BIZ UDPゴシック" panose="020B0400000000000000" pitchFamily="50" charset="-128"/>
              </a:rPr>
              <a:t>タイムズペイの申込・審査、設置 </a:t>
            </a:r>
            <a:r>
              <a:rPr kumimoji="1" lang="en-US" altLang="ja-JP" sz="1600" u="dotted" baseline="400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６</a:t>
            </a:r>
            <a:endParaRPr kumimoji="1" lang="en-US" altLang="ja-JP" sz="1600" dirty="0">
              <a:latin typeface="BIZ UDPゴシック" panose="020B0400000000000000" pitchFamily="50" charset="-128"/>
              <a:ea typeface="BIZ UDPゴシック" panose="020B0400000000000000" pitchFamily="50" charset="-128"/>
            </a:endParaRPr>
          </a:p>
          <a:p>
            <a:pPr marL="7000875" indent="-7000875">
              <a:lnSpc>
                <a:spcPct val="200000"/>
              </a:lnSpc>
            </a:pPr>
            <a:r>
              <a:rPr kumimoji="1" lang="ja-JP" altLang="en-US" sz="1600" dirty="0">
                <a:latin typeface="BIZ UDPゴシック" panose="020B0400000000000000" pitchFamily="50" charset="-128"/>
                <a:ea typeface="BIZ UDPゴシック" panose="020B0400000000000000" pitchFamily="50" charset="-128"/>
              </a:rPr>
              <a:t>導入に関する審査上の留意点 </a:t>
            </a:r>
            <a:r>
              <a:rPr kumimoji="1" lang="en-US" altLang="ja-JP" sz="1600" u="dotted" baseline="400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７</a:t>
            </a:r>
            <a:endParaRPr kumimoji="1" lang="en-US" altLang="ja-JP" sz="1600" dirty="0">
              <a:latin typeface="BIZ UDPゴシック" panose="020B0400000000000000" pitchFamily="50" charset="-128"/>
              <a:ea typeface="BIZ UDPゴシック" panose="020B0400000000000000" pitchFamily="50" charset="-128"/>
            </a:endParaRPr>
          </a:p>
          <a:p>
            <a:pPr marL="7000875" indent="-7000875" defTabSz="458788">
              <a:lnSpc>
                <a:spcPct val="200000"/>
              </a:lnSpc>
            </a:pP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事業実績報告 </a:t>
            </a:r>
            <a:r>
              <a:rPr kumimoji="1" lang="en-US" altLang="ja-JP" sz="1600" u="dotted" baseline="400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９</a:t>
            </a:r>
            <a:endPar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endParaRPr>
          </a:p>
          <a:p>
            <a:pPr marL="7000875" indent="-7000875">
              <a:lnSpc>
                <a:spcPct val="200000"/>
              </a:lnSpc>
            </a:pP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手数料支払い条件等について </a:t>
            </a:r>
            <a:r>
              <a:rPr kumimoji="1" lang="en-US" altLang="ja-JP" sz="1600" u="dotted" baseline="400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１０</a:t>
            </a:r>
            <a:endPar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endParaRPr>
          </a:p>
          <a:p>
            <a:pPr marL="7000875" indent="-7000875">
              <a:lnSpc>
                <a:spcPct val="200000"/>
              </a:lnSpc>
            </a:pP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手数料支払い条件フローチャート </a:t>
            </a:r>
            <a:r>
              <a:rPr kumimoji="1" lang="en-US" altLang="ja-JP" sz="1600" u="dotted" baseline="400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１１</a:t>
            </a:r>
            <a:endPar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endParaRPr>
          </a:p>
          <a:p>
            <a:pPr marL="7000875" indent="-7000875">
              <a:lnSpc>
                <a:spcPct val="200000"/>
              </a:lnSpc>
            </a:pP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チラシイメージ </a:t>
            </a:r>
            <a:r>
              <a:rPr kumimoji="1" lang="en-US" altLang="ja-JP" sz="1600" u="dotted" baseline="400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rPr>
              <a:t> 1</a:t>
            </a: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３</a:t>
            </a:r>
            <a:endPar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endParaRPr>
          </a:p>
          <a:p>
            <a:pPr marL="7000875" indent="-7000875">
              <a:lnSpc>
                <a:spcPct val="200000"/>
              </a:lnSpc>
            </a:pP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お問合せフォームイメージ </a:t>
            </a:r>
            <a:r>
              <a:rPr kumimoji="1" lang="en-US" altLang="ja-JP" sz="1600" u="dotted" baseline="400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rPr>
              <a:t> 1</a:t>
            </a: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４</a:t>
            </a:r>
            <a:endPar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endParaRPr>
          </a:p>
          <a:p>
            <a:pPr marL="7000875" indent="-7000875" defTabSz="458788">
              <a:lnSpc>
                <a:spcPct val="200000"/>
              </a:lnSpc>
            </a:pP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お問合せ窓口等について </a:t>
            </a:r>
            <a:r>
              <a:rPr kumimoji="1" lang="en-US" altLang="ja-JP" sz="1600" u="dotted" baseline="400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rPr>
              <a:t> 1</a:t>
            </a: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５</a:t>
            </a:r>
            <a:endPar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BE21B979-AE08-A38B-0FA3-6FD743E14C28}"/>
              </a:ext>
            </a:extLst>
          </p:cNvPr>
          <p:cNvSpPr/>
          <p:nvPr/>
        </p:nvSpPr>
        <p:spPr>
          <a:xfrm>
            <a:off x="0" y="0"/>
            <a:ext cx="9144000" cy="565608"/>
          </a:xfrm>
          <a:prstGeom prst="rect">
            <a:avLst/>
          </a:prstGeom>
          <a:solidFill>
            <a:srgbClr val="4472C4"/>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dirty="0">
                <a:latin typeface="BIZ UDPゴシック" panose="020B0400000000000000" pitchFamily="50" charset="-128"/>
                <a:ea typeface="BIZ UDPゴシック" panose="020B0400000000000000" pitchFamily="50" charset="-128"/>
              </a:rPr>
              <a:t>	</a:t>
            </a:r>
            <a:r>
              <a:rPr kumimoji="1" lang="ja-JP" altLang="en-US" sz="2000" b="1" dirty="0">
                <a:latin typeface="BIZ UDPゴシック" panose="020B0400000000000000" pitchFamily="50" charset="-128"/>
                <a:ea typeface="BIZ UDPゴシック" panose="020B0400000000000000" pitchFamily="50" charset="-128"/>
              </a:rPr>
              <a:t>タイムズペイ　商工会プラン第二弾</a:t>
            </a:r>
            <a:r>
              <a:rPr kumimoji="1" lang="en-US" altLang="ja-JP" sz="2000" b="1" dirty="0">
                <a:latin typeface="BIZ UDPゴシック" panose="020B0400000000000000" pitchFamily="50" charset="-128"/>
                <a:ea typeface="BIZ UDPゴシック" panose="020B0400000000000000" pitchFamily="50" charset="-128"/>
              </a:rPr>
              <a:t>		</a:t>
            </a:r>
            <a:r>
              <a:rPr kumimoji="1" lang="ja-JP" altLang="en-US" sz="2000" b="1" dirty="0">
                <a:latin typeface="BIZ UDPゴシック" panose="020B0400000000000000" pitchFamily="50" charset="-128"/>
                <a:ea typeface="BIZ UDPゴシック" panose="020B0400000000000000" pitchFamily="50" charset="-128"/>
              </a:rPr>
              <a:t>目次</a:t>
            </a:r>
          </a:p>
        </p:txBody>
      </p:sp>
      <p:sp>
        <p:nvSpPr>
          <p:cNvPr id="3" name="スライド番号プレースホルダー 2">
            <a:extLst>
              <a:ext uri="{FF2B5EF4-FFF2-40B4-BE49-F238E27FC236}">
                <a16:creationId xmlns:a16="http://schemas.microsoft.com/office/drawing/2014/main" id="{5B24D13A-CE8E-ECBE-C4B9-AE00B4DB7AB6}"/>
              </a:ext>
            </a:extLst>
          </p:cNvPr>
          <p:cNvSpPr>
            <a:spLocks noGrp="1"/>
          </p:cNvSpPr>
          <p:nvPr>
            <p:ph type="sldNum" sz="quarter" idx="12"/>
          </p:nvPr>
        </p:nvSpPr>
        <p:spPr>
          <a:xfrm>
            <a:off x="7086600" y="6492875"/>
            <a:ext cx="2057400" cy="365125"/>
          </a:xfrm>
        </p:spPr>
        <p:txBody>
          <a:bodyPr/>
          <a:lstStyle/>
          <a:p>
            <a:fld id="{D810E963-F2A4-45ED-9D6F-C068F6878A5D}" type="slidenum">
              <a:rPr kumimoji="1" lang="ja-JP" altLang="en-US" smtClean="0">
                <a:latin typeface="BIZ UDPゴシック" panose="020B0400000000000000" pitchFamily="50" charset="-128"/>
                <a:ea typeface="BIZ UDPゴシック" panose="020B0400000000000000" pitchFamily="50" charset="-128"/>
              </a:rPr>
              <a:t>2</a:t>
            </a:fld>
            <a:endParaRPr kumimoji="1" lang="ja-JP" altLang="en-US">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E7749EA9-8AB3-4DB3-EF74-5D680295D423}"/>
              </a:ext>
            </a:extLst>
          </p:cNvPr>
          <p:cNvSpPr/>
          <p:nvPr/>
        </p:nvSpPr>
        <p:spPr>
          <a:xfrm>
            <a:off x="639096" y="1033803"/>
            <a:ext cx="285135" cy="2172930"/>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latin typeface="BIZ UDPゴシック" panose="020B0400000000000000" pitchFamily="50" charset="-128"/>
                <a:ea typeface="BIZ UDPゴシック" panose="020B0400000000000000" pitchFamily="50" charset="-128"/>
              </a:rPr>
              <a:t>周知等事業所対応</a:t>
            </a:r>
          </a:p>
        </p:txBody>
      </p:sp>
      <p:sp>
        <p:nvSpPr>
          <p:cNvPr id="6" name="正方形/長方形 5">
            <a:extLst>
              <a:ext uri="{FF2B5EF4-FFF2-40B4-BE49-F238E27FC236}">
                <a16:creationId xmlns:a16="http://schemas.microsoft.com/office/drawing/2014/main" id="{46DFA878-C087-4228-56BD-B705DD034128}"/>
              </a:ext>
            </a:extLst>
          </p:cNvPr>
          <p:cNvSpPr/>
          <p:nvPr/>
        </p:nvSpPr>
        <p:spPr>
          <a:xfrm>
            <a:off x="639096" y="3412501"/>
            <a:ext cx="285135" cy="1309106"/>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latin typeface="BIZ UDPゴシック" panose="020B0400000000000000" pitchFamily="50" charset="-128"/>
                <a:ea typeface="BIZ UDPゴシック" panose="020B0400000000000000" pitchFamily="50" charset="-128"/>
              </a:rPr>
              <a:t>精算等事務</a:t>
            </a:r>
          </a:p>
        </p:txBody>
      </p:sp>
      <p:sp>
        <p:nvSpPr>
          <p:cNvPr id="7" name="正方形/長方形 6">
            <a:extLst>
              <a:ext uri="{FF2B5EF4-FFF2-40B4-BE49-F238E27FC236}">
                <a16:creationId xmlns:a16="http://schemas.microsoft.com/office/drawing/2014/main" id="{19B2EFEA-0D8E-4FDD-35FE-9CCCAE89F54E}"/>
              </a:ext>
            </a:extLst>
          </p:cNvPr>
          <p:cNvSpPr/>
          <p:nvPr/>
        </p:nvSpPr>
        <p:spPr>
          <a:xfrm>
            <a:off x="639096" y="4927376"/>
            <a:ext cx="285135" cy="1309106"/>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latin typeface="BIZ UDPゴシック" panose="020B0400000000000000" pitchFamily="50" charset="-128"/>
                <a:ea typeface="BIZ UDPゴシック" panose="020B0400000000000000" pitchFamily="50" charset="-128"/>
              </a:rPr>
              <a:t>その他</a:t>
            </a:r>
          </a:p>
        </p:txBody>
      </p:sp>
    </p:spTree>
    <p:extLst>
      <p:ext uri="{BB962C8B-B14F-4D97-AF65-F5344CB8AC3E}">
        <p14:creationId xmlns:p14="http://schemas.microsoft.com/office/powerpoint/2010/main" val="3130643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CC10EE9C-FC79-4C42-81DF-5FD86FDD5726}"/>
              </a:ext>
            </a:extLst>
          </p:cNvPr>
          <p:cNvSpPr txBox="1"/>
          <p:nvPr/>
        </p:nvSpPr>
        <p:spPr>
          <a:xfrm>
            <a:off x="258332" y="1181550"/>
            <a:ext cx="8257987" cy="1196674"/>
          </a:xfrm>
          <a:prstGeom prst="rect">
            <a:avLst/>
          </a:prstGeom>
          <a:noFill/>
        </p:spPr>
        <p:txBody>
          <a:bodyPr wrap="square" rtlCol="0">
            <a:spAutoFit/>
          </a:bodyPr>
          <a:lstStyle/>
          <a:p>
            <a:pPr>
              <a:lnSpc>
                <a:spcPts val="2000"/>
              </a:lnSpc>
            </a:pPr>
            <a:r>
              <a:rPr kumimoji="1" lang="ja-JP" altLang="en-US" sz="1400" dirty="0">
                <a:latin typeface="BIZ UDPゴシック" panose="020B0400000000000000" pitchFamily="50" charset="-128"/>
                <a:ea typeface="BIZ UDPゴシック" panose="020B0400000000000000" pitchFamily="50" charset="-128"/>
              </a:rPr>
              <a:t>・</a:t>
            </a: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商工会会員だけの特典</a:t>
            </a:r>
            <a:r>
              <a:rPr kumimoji="1" lang="ja-JP" altLang="en-US" sz="1400" dirty="0">
                <a:latin typeface="BIZ UDPゴシック" panose="020B0400000000000000" pitchFamily="50" charset="-128"/>
                <a:ea typeface="BIZ UDPゴシック" panose="020B0400000000000000" pitchFamily="50" charset="-128"/>
              </a:rPr>
              <a:t>として、以下条件でプランをご提供いたします。</a:t>
            </a:r>
            <a:endParaRPr kumimoji="1" lang="en-US" altLang="ja-JP" sz="1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また、キャンペーン中に導入いただいたくと、</a:t>
            </a:r>
            <a:r>
              <a:rPr lang="ja-JP" altLang="en-US" sz="1400" b="1" u="sng" dirty="0">
                <a:latin typeface="BIZ UDPゴシック" panose="020B0400000000000000" pitchFamily="50" charset="-128"/>
                <a:ea typeface="BIZ UDPゴシック" panose="020B0400000000000000" pitchFamily="50" charset="-128"/>
              </a:rPr>
              <a:t>期間の定めなく、以下の割引決済手数料のままご利用</a:t>
            </a:r>
            <a:endParaRPr lang="en-US" altLang="ja-JP" sz="1400" b="1" u="sng" dirty="0">
              <a:latin typeface="BIZ UDPゴシック" panose="020B0400000000000000" pitchFamily="50" charset="-128"/>
              <a:ea typeface="BIZ UDPゴシック" panose="020B0400000000000000" pitchFamily="50" charset="-128"/>
            </a:endParaRPr>
          </a:p>
          <a:p>
            <a:pPr indent="92075">
              <a:lnSpc>
                <a:spcPts val="2000"/>
              </a:lnSpc>
            </a:pPr>
            <a:r>
              <a:rPr lang="ja-JP" altLang="en-US" sz="1400" dirty="0">
                <a:latin typeface="BIZ UDPゴシック" panose="020B0400000000000000" pitchFamily="50" charset="-128"/>
                <a:ea typeface="BIZ UDPゴシック" panose="020B0400000000000000" pitchFamily="50" charset="-128"/>
              </a:rPr>
              <a:t>いただけます。</a:t>
            </a:r>
            <a:endParaRPr lang="en-US" altLang="ja-JP" sz="1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400" dirty="0">
                <a:latin typeface="BIZ UDPゴシック" panose="020B0400000000000000" pitchFamily="50" charset="-128"/>
                <a:ea typeface="BIZ UDPゴシック" panose="020B0400000000000000" pitchFamily="50" charset="-128"/>
              </a:rPr>
              <a:t>・さらに、令和</a:t>
            </a:r>
            <a:r>
              <a:rPr kumimoji="1" lang="en-US" altLang="ja-JP" sz="1400" dirty="0">
                <a:latin typeface="BIZ UDPゴシック" panose="020B0400000000000000" pitchFamily="50" charset="-128"/>
                <a:ea typeface="BIZ UDPゴシック" panose="020B0400000000000000" pitchFamily="50" charset="-128"/>
              </a:rPr>
              <a:t>4</a:t>
            </a:r>
            <a:r>
              <a:rPr kumimoji="1" lang="ja-JP" altLang="en-US" sz="1400" dirty="0">
                <a:latin typeface="BIZ UDPゴシック" panose="020B0400000000000000" pitchFamily="50" charset="-128"/>
                <a:ea typeface="BIZ UDPゴシック" panose="020B0400000000000000" pitchFamily="50" charset="-128"/>
              </a:rPr>
              <a:t>年</a:t>
            </a:r>
            <a:r>
              <a:rPr kumimoji="1" lang="en-US" altLang="ja-JP" sz="1400" dirty="0">
                <a:latin typeface="BIZ UDPゴシック" panose="020B0400000000000000" pitchFamily="50" charset="-128"/>
                <a:ea typeface="BIZ UDPゴシック" panose="020B0400000000000000" pitchFamily="50" charset="-128"/>
              </a:rPr>
              <a:t>10</a:t>
            </a:r>
            <a:r>
              <a:rPr kumimoji="1" lang="ja-JP" altLang="en-US" sz="1400" dirty="0">
                <a:latin typeface="BIZ UDPゴシック" panose="020B0400000000000000" pitchFamily="50" charset="-128"/>
                <a:ea typeface="BIZ UDPゴシック" panose="020B0400000000000000" pitchFamily="50" charset="-128"/>
              </a:rPr>
              <a:t>月</a:t>
            </a:r>
            <a:r>
              <a:rPr kumimoji="1" lang="en-US" altLang="ja-JP" sz="1400" dirty="0">
                <a:latin typeface="BIZ UDPゴシック" panose="020B0400000000000000" pitchFamily="50" charset="-128"/>
                <a:ea typeface="BIZ UDPゴシック" panose="020B0400000000000000" pitchFamily="50" charset="-128"/>
              </a:rPr>
              <a:t>13</a:t>
            </a:r>
            <a:r>
              <a:rPr kumimoji="1" lang="ja-JP" altLang="en-US" sz="1400" dirty="0">
                <a:latin typeface="BIZ UDPゴシック" panose="020B0400000000000000" pitchFamily="50" charset="-128"/>
                <a:ea typeface="BIZ UDPゴシック" panose="020B0400000000000000" pitchFamily="50" charset="-128"/>
              </a:rPr>
              <a:t>日より</a:t>
            </a:r>
            <a:r>
              <a:rPr kumimoji="1" lang="ja-JP" altLang="en-US" sz="1400" b="1" u="sng" dirty="0">
                <a:latin typeface="BIZ UDPゴシック" panose="020B0400000000000000" pitchFamily="50" charset="-128"/>
                <a:ea typeface="BIZ UDPゴシック" panose="020B0400000000000000" pitchFamily="50" charset="-128"/>
              </a:rPr>
              <a:t>「タッチ決済」に対応したため、利便性の高い決済手段を実現</a:t>
            </a:r>
            <a:r>
              <a:rPr kumimoji="1" lang="ja-JP" altLang="en-US" sz="1400" dirty="0">
                <a:latin typeface="BIZ UDPゴシック" panose="020B0400000000000000" pitchFamily="50" charset="-128"/>
                <a:ea typeface="BIZ UDPゴシック" panose="020B0400000000000000" pitchFamily="50" charset="-128"/>
              </a:rPr>
              <a:t>しました。</a:t>
            </a:r>
            <a:endParaRPr kumimoji="1" lang="en-US" altLang="ja-JP" sz="1400" dirty="0">
              <a:latin typeface="BIZ UDPゴシック" panose="020B0400000000000000" pitchFamily="50" charset="-128"/>
              <a:ea typeface="BIZ UDPゴシック" panose="020B0400000000000000" pitchFamily="50" charset="-128"/>
            </a:endParaRPr>
          </a:p>
        </p:txBody>
      </p:sp>
      <p:graphicFrame>
        <p:nvGraphicFramePr>
          <p:cNvPr id="4" name="表 3">
            <a:extLst>
              <a:ext uri="{FF2B5EF4-FFF2-40B4-BE49-F238E27FC236}">
                <a16:creationId xmlns:a16="http://schemas.microsoft.com/office/drawing/2014/main" id="{F2C1BEBB-2FBA-40D8-9586-D00AD3E20E95}"/>
              </a:ext>
            </a:extLst>
          </p:cNvPr>
          <p:cNvGraphicFramePr>
            <a:graphicFrameLocks noGrp="1"/>
          </p:cNvGraphicFramePr>
          <p:nvPr>
            <p:extLst>
              <p:ext uri="{D42A27DB-BD31-4B8C-83A1-F6EECF244321}">
                <p14:modId xmlns:p14="http://schemas.microsoft.com/office/powerpoint/2010/main" val="3378327585"/>
              </p:ext>
            </p:extLst>
          </p:nvPr>
        </p:nvGraphicFramePr>
        <p:xfrm>
          <a:off x="375899" y="2471902"/>
          <a:ext cx="8140420" cy="1072050"/>
        </p:xfrm>
        <a:graphic>
          <a:graphicData uri="http://schemas.openxmlformats.org/drawingml/2006/table">
            <a:tbl>
              <a:tblPr firstRow="1" firstCol="1" bandRow="1">
                <a:tableStyleId>{3B4B98B0-60AC-42C2-AFA5-B58CD77FA1E5}</a:tableStyleId>
              </a:tblPr>
              <a:tblGrid>
                <a:gridCol w="2957998">
                  <a:extLst>
                    <a:ext uri="{9D8B030D-6E8A-4147-A177-3AD203B41FA5}">
                      <a16:colId xmlns:a16="http://schemas.microsoft.com/office/drawing/2014/main" val="3375610429"/>
                    </a:ext>
                  </a:extLst>
                </a:gridCol>
                <a:gridCol w="2415834">
                  <a:extLst>
                    <a:ext uri="{9D8B030D-6E8A-4147-A177-3AD203B41FA5}">
                      <a16:colId xmlns:a16="http://schemas.microsoft.com/office/drawing/2014/main" val="1883183383"/>
                    </a:ext>
                  </a:extLst>
                </a:gridCol>
                <a:gridCol w="2766588">
                  <a:extLst>
                    <a:ext uri="{9D8B030D-6E8A-4147-A177-3AD203B41FA5}">
                      <a16:colId xmlns:a16="http://schemas.microsoft.com/office/drawing/2014/main" val="260912797"/>
                    </a:ext>
                  </a:extLst>
                </a:gridCol>
              </a:tblGrid>
              <a:tr h="358098">
                <a:tc>
                  <a:txBody>
                    <a:bodyPr/>
                    <a:lstStyle/>
                    <a:p>
                      <a:pPr algn="just"/>
                      <a:r>
                        <a:rPr lang="en-US" sz="1100" kern="100" dirty="0">
                          <a:effectLst/>
                        </a:rPr>
                        <a:t> </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marL="0" indent="0" algn="ctr" defTabSz="720725"/>
                      <a:r>
                        <a:rPr lang="ja-JP" sz="1200" kern="100" dirty="0">
                          <a:effectLst/>
                        </a:rPr>
                        <a:t>通常</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marL="533400" indent="-533400" algn="ctr"/>
                      <a:r>
                        <a:rPr lang="ja-JP" sz="1400" b="1" u="sng" kern="100" dirty="0">
                          <a:effectLst/>
                        </a:rPr>
                        <a:t>商工会会員だけの特典</a:t>
                      </a:r>
                      <a:endParaRPr lang="ja-JP" sz="14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04739788"/>
                  </a:ext>
                </a:extLst>
              </a:tr>
              <a:tr h="355854">
                <a:tc>
                  <a:txBody>
                    <a:bodyPr/>
                    <a:lstStyle/>
                    <a:p>
                      <a:pPr marL="0" lvl="0" indent="0" algn="just">
                        <a:buFont typeface="Wingdings" panose="05000000000000000000" pitchFamily="2" charset="2"/>
                        <a:buNone/>
                      </a:pPr>
                      <a:r>
                        <a:rPr lang="ja-JP" altLang="en-US" sz="1200" b="0" kern="100" dirty="0">
                          <a:effectLst/>
                        </a:rPr>
                        <a:t>　</a:t>
                      </a:r>
                      <a:r>
                        <a:rPr lang="ja-JP" sz="1200" b="0" kern="100" dirty="0">
                          <a:effectLst/>
                        </a:rPr>
                        <a:t>タイムズペイ初期導入費用</a:t>
                      </a:r>
                      <a:endParaRPr lang="ja-JP" sz="12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solidFill>
                      <a:srgbClr val="4472C4">
                        <a:alpha val="20000"/>
                      </a:srgbClr>
                    </a:solidFill>
                  </a:tcPr>
                </a:tc>
                <a:tc>
                  <a:txBody>
                    <a:bodyPr/>
                    <a:lstStyle/>
                    <a:p>
                      <a:pPr marL="533400" indent="-533400" algn="ctr"/>
                      <a:r>
                        <a:rPr lang="en-US" sz="1200" kern="100" dirty="0">
                          <a:effectLst/>
                        </a:rPr>
                        <a:t>38,000</a:t>
                      </a:r>
                      <a:r>
                        <a:rPr lang="ja-JP" sz="1200" kern="100" dirty="0">
                          <a:effectLst/>
                        </a:rPr>
                        <a:t>円（税込）</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marL="533400" indent="-533400" algn="ctr"/>
                      <a:r>
                        <a:rPr lang="en-US" sz="1400" b="1" u="sng" kern="100" dirty="0">
                          <a:effectLst/>
                        </a:rPr>
                        <a:t>0</a:t>
                      </a:r>
                      <a:r>
                        <a:rPr lang="ja-JP" sz="1400" b="1" u="sng" kern="100" dirty="0">
                          <a:effectLst/>
                        </a:rPr>
                        <a:t>円</a:t>
                      </a:r>
                      <a:endParaRPr lang="ja-JP" sz="14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275465725"/>
                  </a:ext>
                </a:extLst>
              </a:tr>
              <a:tr h="358098">
                <a:tc>
                  <a:txBody>
                    <a:bodyPr/>
                    <a:lstStyle/>
                    <a:p>
                      <a:pPr marL="0" lvl="0" indent="0" algn="just">
                        <a:buFont typeface="Wingdings" panose="05000000000000000000" pitchFamily="2" charset="2"/>
                        <a:buNone/>
                      </a:pPr>
                      <a:r>
                        <a:rPr lang="ja-JP" altLang="en-US" sz="1200" b="0" kern="100" dirty="0">
                          <a:effectLst/>
                        </a:rPr>
                        <a:t>　</a:t>
                      </a:r>
                      <a:r>
                        <a:rPr lang="en-US" sz="1200" b="0" kern="100" dirty="0">
                          <a:effectLst/>
                        </a:rPr>
                        <a:t>VISA</a:t>
                      </a:r>
                      <a:r>
                        <a:rPr lang="ja-JP" altLang="en-US" sz="1200" b="0" kern="100" dirty="0">
                          <a:effectLst/>
                        </a:rPr>
                        <a:t>、マスター</a:t>
                      </a:r>
                      <a:r>
                        <a:rPr lang="ja-JP" sz="1200" b="0" kern="100" dirty="0">
                          <a:effectLst/>
                        </a:rPr>
                        <a:t>決済手数料</a:t>
                      </a:r>
                      <a:endParaRPr lang="ja-JP" sz="12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marL="533400" indent="-533400" algn="ctr"/>
                      <a:r>
                        <a:rPr lang="en-US" sz="1200" kern="100" dirty="0">
                          <a:effectLst/>
                        </a:rPr>
                        <a:t>3.24</a:t>
                      </a:r>
                      <a:r>
                        <a:rPr lang="ja-JP" sz="1200" kern="100" dirty="0">
                          <a:effectLst/>
                        </a:rPr>
                        <a: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marL="533400" indent="-533400" algn="ctr"/>
                      <a:r>
                        <a:rPr lang="en-US" sz="1400" b="1" u="sng" kern="100" dirty="0">
                          <a:effectLst/>
                        </a:rPr>
                        <a:t>3.1</a:t>
                      </a:r>
                      <a:r>
                        <a:rPr lang="ja-JP" sz="1400" b="1" u="sng" kern="100" dirty="0">
                          <a:effectLst/>
                        </a:rPr>
                        <a:t>％</a:t>
                      </a:r>
                      <a:endParaRPr lang="ja-JP" sz="14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304540587"/>
                  </a:ext>
                </a:extLst>
              </a:tr>
            </a:tbl>
          </a:graphicData>
        </a:graphic>
      </p:graphicFrame>
      <p:sp>
        <p:nvSpPr>
          <p:cNvPr id="7" name="正方形/長方形 6">
            <a:extLst>
              <a:ext uri="{FF2B5EF4-FFF2-40B4-BE49-F238E27FC236}">
                <a16:creationId xmlns:a16="http://schemas.microsoft.com/office/drawing/2014/main" id="{B3A7C1E3-7470-4D22-8B5C-EE7BD7515848}"/>
              </a:ext>
            </a:extLst>
          </p:cNvPr>
          <p:cNvSpPr/>
          <p:nvPr/>
        </p:nvSpPr>
        <p:spPr>
          <a:xfrm>
            <a:off x="5739246" y="2454084"/>
            <a:ext cx="2777073" cy="10720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00841031-F563-BBA8-8531-79EBDC2FF189}"/>
              </a:ext>
            </a:extLst>
          </p:cNvPr>
          <p:cNvSpPr txBox="1"/>
          <p:nvPr/>
        </p:nvSpPr>
        <p:spPr>
          <a:xfrm>
            <a:off x="258332" y="4364624"/>
            <a:ext cx="8669358" cy="2099486"/>
          </a:xfrm>
          <a:prstGeom prst="rect">
            <a:avLst/>
          </a:prstGeom>
          <a:noFill/>
        </p:spPr>
        <p:txBody>
          <a:bodyPr wrap="square" rtlCol="0">
            <a:spAutoFit/>
          </a:bodyPr>
          <a:lstStyle/>
          <a:p>
            <a:pPr>
              <a:lnSpc>
                <a:spcPts val="2000"/>
              </a:lnSpc>
            </a:pPr>
            <a:r>
              <a:rPr kumimoji="1" lang="ja-JP" altLang="en-US" sz="1400" dirty="0">
                <a:latin typeface="BIZ UDPゴシック" panose="020B0400000000000000" pitchFamily="50" charset="-128"/>
                <a:ea typeface="BIZ UDPゴシック" panose="020B0400000000000000" pitchFamily="50" charset="-128"/>
              </a:rPr>
              <a:t>・</a:t>
            </a:r>
            <a:r>
              <a:rPr kumimoji="1" lang="ja-JP" altLang="en-US" sz="1400" b="1" u="sng" dirty="0">
                <a:latin typeface="BIZ UDPゴシック" panose="020B0400000000000000" pitchFamily="50" charset="-128"/>
                <a:ea typeface="BIZ UDPゴシック" panose="020B0400000000000000" pitchFamily="50" charset="-128"/>
              </a:rPr>
              <a:t>台数限定のため、取扱台数に達し次第キャンペーン終了</a:t>
            </a:r>
            <a:r>
              <a:rPr kumimoji="1" lang="ja-JP" altLang="en-US" sz="1400" dirty="0">
                <a:latin typeface="BIZ UDPゴシック" panose="020B0400000000000000" pitchFamily="50" charset="-128"/>
                <a:ea typeface="BIZ UDPゴシック" panose="020B0400000000000000" pitchFamily="50" charset="-128"/>
              </a:rPr>
              <a:t>となります。</a:t>
            </a:r>
            <a:endParaRPr kumimoji="1" lang="en-US" altLang="ja-JP" sz="1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400" dirty="0">
                <a:latin typeface="BIZ UDPゴシック" panose="020B0400000000000000" pitchFamily="50" charset="-128"/>
                <a:ea typeface="BIZ UDPゴシック" panose="020B0400000000000000" pitchFamily="50" charset="-128"/>
              </a:rPr>
              <a:t>・タクシー、ハイヤー、運転代行、介護タクシー業についてはキャンペーン適用外のため、システム利用料</a:t>
            </a:r>
            <a:endParaRPr kumimoji="1" lang="en-US" altLang="ja-JP" sz="1400" dirty="0">
              <a:latin typeface="BIZ UDPゴシック" panose="020B0400000000000000" pitchFamily="50" charset="-128"/>
              <a:ea typeface="BIZ UDPゴシック" panose="020B0400000000000000" pitchFamily="50" charset="-128"/>
            </a:endParaRPr>
          </a:p>
          <a:p>
            <a:pPr>
              <a:lnSpc>
                <a:spcPts val="2000"/>
              </a:lnSpc>
            </a:pPr>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400" dirty="0">
                <a:latin typeface="BIZ UDPゴシック" panose="020B0400000000000000" pitchFamily="50" charset="-128"/>
                <a:ea typeface="BIZ UDPゴシック" panose="020B0400000000000000" pitchFamily="50" charset="-128"/>
              </a:rPr>
              <a:t>18,000</a:t>
            </a:r>
            <a:r>
              <a:rPr kumimoji="1" lang="ja-JP" altLang="en-US" sz="1400" dirty="0">
                <a:latin typeface="BIZ UDPゴシック" panose="020B0400000000000000" pitchFamily="50" charset="-128"/>
                <a:ea typeface="BIZ UDPゴシック" panose="020B0400000000000000" pitchFamily="50" charset="-128"/>
              </a:rPr>
              <a:t>円</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税込</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年（</a:t>
            </a:r>
            <a:r>
              <a:rPr kumimoji="1" lang="en-US" altLang="ja-JP" sz="1400" dirty="0">
                <a:latin typeface="BIZ UDPゴシック" panose="020B0400000000000000" pitchFamily="50" charset="-128"/>
                <a:ea typeface="BIZ UDPゴシック" panose="020B0400000000000000" pitchFamily="50" charset="-128"/>
              </a:rPr>
              <a:t>1,500</a:t>
            </a:r>
            <a:r>
              <a:rPr kumimoji="1" lang="ja-JP" altLang="en-US" sz="1400" dirty="0">
                <a:latin typeface="BIZ UDPゴシック" panose="020B0400000000000000" pitchFamily="50" charset="-128"/>
                <a:ea typeface="BIZ UDPゴシック" panose="020B0400000000000000" pitchFamily="50" charset="-128"/>
              </a:rPr>
              <a:t>円</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税込</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月）が別途発生します。</a:t>
            </a:r>
            <a:endParaRPr kumimoji="1" lang="en-US" altLang="ja-JP" sz="1400" dirty="0">
              <a:latin typeface="BIZ UDPゴシック" panose="020B0400000000000000" pitchFamily="50" charset="-128"/>
              <a:ea typeface="BIZ UDPゴシック" panose="020B0400000000000000" pitchFamily="50" charset="-128"/>
            </a:endParaRPr>
          </a:p>
          <a:p>
            <a:pPr>
              <a:lnSpc>
                <a:spcPts val="2000"/>
              </a:lnSpc>
            </a:pPr>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詳細は令和</a:t>
            </a:r>
            <a:r>
              <a:rPr kumimoji="1" lang="en-US" altLang="ja-JP" sz="1100" dirty="0">
                <a:latin typeface="BIZ UDPゴシック" panose="020B0400000000000000" pitchFamily="50" charset="-128"/>
                <a:ea typeface="BIZ UDPゴシック" panose="020B0400000000000000" pitchFamily="50" charset="-128"/>
              </a:rPr>
              <a:t>3</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7</a:t>
            </a:r>
            <a:r>
              <a:rPr kumimoji="1" lang="ja-JP" altLang="en-US" sz="1100" dirty="0">
                <a:latin typeface="BIZ UDPゴシック" panose="020B0400000000000000" pitchFamily="50" charset="-128"/>
                <a:ea typeface="BIZ UDPゴシック" panose="020B0400000000000000" pitchFamily="50" charset="-128"/>
              </a:rPr>
              <a:t>月</a:t>
            </a:r>
            <a:r>
              <a:rPr kumimoji="1" lang="en-US" altLang="ja-JP" sz="1100" dirty="0">
                <a:latin typeface="BIZ UDPゴシック" panose="020B0400000000000000" pitchFamily="50" charset="-128"/>
                <a:ea typeface="BIZ UDPゴシック" panose="020B0400000000000000" pitchFamily="50" charset="-128"/>
              </a:rPr>
              <a:t>16</a:t>
            </a:r>
            <a:r>
              <a:rPr kumimoji="1" lang="ja-JP" altLang="en-US" sz="1100" dirty="0">
                <a:latin typeface="BIZ UDPゴシック" panose="020B0400000000000000" pitchFamily="50" charset="-128"/>
                <a:ea typeface="BIZ UDPゴシック" panose="020B0400000000000000" pitchFamily="50" charset="-128"/>
              </a:rPr>
              <a:t>日付事務連絡</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「タイムズペイ」指定業種のシステム利用料徴収開始について</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をご確認ください。</a:t>
            </a:r>
            <a:endParaRPr kumimoji="1" lang="en-US" altLang="ja-JP" sz="1100" dirty="0">
              <a:latin typeface="BIZ UDPゴシック" panose="020B0400000000000000" pitchFamily="50" charset="-128"/>
              <a:ea typeface="BIZ UDPゴシック" panose="020B0400000000000000" pitchFamily="50" charset="-128"/>
            </a:endParaRPr>
          </a:p>
          <a:p>
            <a:pPr>
              <a:lnSpc>
                <a:spcPct val="150000"/>
              </a:lnSpc>
            </a:pPr>
            <a:r>
              <a:rPr lang="ja-JP" altLang="en-US" sz="1400" dirty="0">
                <a:latin typeface="BIZ UDPゴシック" panose="020B0400000000000000" pitchFamily="50" charset="-128"/>
                <a:ea typeface="BIZ UDPゴシック" panose="020B0400000000000000" pitchFamily="50" charset="-128"/>
              </a:rPr>
              <a:t>・商工会プランの対象となるのは、</a:t>
            </a:r>
            <a:r>
              <a:rPr lang="en-US" altLang="ja-JP" sz="1400" dirty="0">
                <a:latin typeface="BIZ UDPゴシック" panose="020B0400000000000000" pitchFamily="50" charset="-128"/>
                <a:ea typeface="BIZ UDPゴシック" panose="020B0400000000000000" pitchFamily="50" charset="-128"/>
              </a:rPr>
              <a:t>VISA</a:t>
            </a:r>
            <a:r>
              <a:rPr lang="ja-JP" altLang="en-US" sz="1400" dirty="0">
                <a:latin typeface="BIZ UDPゴシック" panose="020B0400000000000000" pitchFamily="50" charset="-128"/>
                <a:ea typeface="BIZ UDPゴシック" panose="020B0400000000000000" pitchFamily="50" charset="-128"/>
              </a:rPr>
              <a:t>、マスターカードのみです。</a:t>
            </a:r>
            <a:endParaRPr lang="en-US" altLang="ja-JP" sz="1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400" dirty="0">
                <a:latin typeface="BIZ UDPゴシック" panose="020B0400000000000000" pitchFamily="50" charset="-128"/>
                <a:ea typeface="BIZ UDPゴシック" panose="020B0400000000000000" pitchFamily="50" charset="-128"/>
              </a:rPr>
              <a:t>・受付方法は</a:t>
            </a:r>
            <a:r>
              <a:rPr kumimoji="1" lang="en-US" altLang="ja-JP" sz="1400" dirty="0">
                <a:latin typeface="BIZ UDPゴシック" panose="020B0400000000000000" pitchFamily="50" charset="-128"/>
                <a:ea typeface="BIZ UDPゴシック" panose="020B0400000000000000" pitchFamily="50" charset="-128"/>
              </a:rPr>
              <a:t>WEB</a:t>
            </a:r>
            <a:r>
              <a:rPr kumimoji="1" lang="ja-JP" altLang="en-US" sz="1400" dirty="0">
                <a:latin typeface="BIZ UDPゴシック" panose="020B0400000000000000" pitchFamily="50" charset="-128"/>
                <a:ea typeface="BIZ UDPゴシック" panose="020B0400000000000000" pitchFamily="50" charset="-128"/>
              </a:rPr>
              <a:t>フォームからのみとなっています。</a:t>
            </a:r>
            <a:endParaRPr kumimoji="1" lang="en-US" altLang="ja-JP" sz="1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400" dirty="0">
                <a:latin typeface="BIZ UDPゴシック" panose="020B0400000000000000" pitchFamily="50" charset="-128"/>
                <a:ea typeface="BIZ UDPゴシック" panose="020B0400000000000000" pitchFamily="50" charset="-128"/>
              </a:rPr>
              <a:t>・導入については審査等があります。導入</a:t>
            </a:r>
            <a:r>
              <a:rPr kumimoji="1" lang="en-US" altLang="ja-JP" sz="1400" dirty="0">
                <a:latin typeface="BIZ UDPゴシック" panose="020B0400000000000000" pitchFamily="50" charset="-128"/>
                <a:ea typeface="BIZ UDPゴシック" panose="020B0400000000000000" pitchFamily="50" charset="-128"/>
              </a:rPr>
              <a:t>NG</a:t>
            </a:r>
            <a:r>
              <a:rPr kumimoji="1" lang="ja-JP" altLang="en-US" sz="1400" dirty="0">
                <a:latin typeface="BIZ UDPゴシック" panose="020B0400000000000000" pitchFamily="50" charset="-128"/>
                <a:ea typeface="BIZ UDPゴシック" panose="020B0400000000000000" pitchFamily="50" charset="-128"/>
              </a:rPr>
              <a:t>業種など、詳細は</a:t>
            </a:r>
            <a:r>
              <a:rPr kumimoji="1" lang="en-US" altLang="ja-JP" sz="1400" dirty="0">
                <a:latin typeface="BIZ UDPゴシック" panose="020B0400000000000000" pitchFamily="50" charset="-128"/>
                <a:ea typeface="BIZ UDPゴシック" panose="020B0400000000000000" pitchFamily="50" charset="-128"/>
              </a:rPr>
              <a:t>p.</a:t>
            </a:r>
            <a:r>
              <a:rPr kumimoji="1" lang="ja-JP" altLang="en-US" sz="1400" dirty="0">
                <a:latin typeface="BIZ UDPゴシック" panose="020B0400000000000000" pitchFamily="50" charset="-128"/>
                <a:ea typeface="BIZ UDPゴシック" panose="020B0400000000000000" pitchFamily="50" charset="-128"/>
              </a:rPr>
              <a:t>７をご確認ください。</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EF341AE4-106E-08DB-C0F4-AE865AD02FB8}"/>
              </a:ext>
            </a:extLst>
          </p:cNvPr>
          <p:cNvSpPr/>
          <p:nvPr/>
        </p:nvSpPr>
        <p:spPr>
          <a:xfrm>
            <a:off x="0" y="0"/>
            <a:ext cx="9144000" cy="565608"/>
          </a:xfrm>
          <a:prstGeom prst="rect">
            <a:avLst/>
          </a:prstGeom>
          <a:solidFill>
            <a:srgbClr val="4472C4"/>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dirty="0">
                <a:latin typeface="BIZ UDPゴシック" panose="020B0400000000000000" pitchFamily="50" charset="-128"/>
                <a:ea typeface="BIZ UDPゴシック" panose="020B0400000000000000" pitchFamily="50" charset="-128"/>
              </a:rPr>
              <a:t>	</a:t>
            </a:r>
            <a:r>
              <a:rPr kumimoji="1" lang="ja-JP" altLang="en-US" sz="2000" b="1" dirty="0">
                <a:latin typeface="BIZ UDPゴシック" panose="020B0400000000000000" pitchFamily="50" charset="-128"/>
                <a:ea typeface="BIZ UDPゴシック" panose="020B0400000000000000" pitchFamily="50" charset="-128"/>
              </a:rPr>
              <a:t>キャンペーン概要</a:t>
            </a:r>
          </a:p>
        </p:txBody>
      </p:sp>
      <p:cxnSp>
        <p:nvCxnSpPr>
          <p:cNvPr id="10" name="直線コネクタ 9">
            <a:extLst>
              <a:ext uri="{FF2B5EF4-FFF2-40B4-BE49-F238E27FC236}">
                <a16:creationId xmlns:a16="http://schemas.microsoft.com/office/drawing/2014/main" id="{44FD5BF3-D028-E9ED-21A8-000DAD7371C2}"/>
              </a:ext>
            </a:extLst>
          </p:cNvPr>
          <p:cNvCxnSpPr>
            <a:cxnSpLocks/>
          </p:cNvCxnSpPr>
          <p:nvPr/>
        </p:nvCxnSpPr>
        <p:spPr>
          <a:xfrm>
            <a:off x="329938" y="1093510"/>
            <a:ext cx="2083324" cy="0"/>
          </a:xfrm>
          <a:prstGeom prst="line">
            <a:avLst/>
          </a:prstGeom>
          <a:ln w="28575">
            <a:solidFill>
              <a:srgbClr val="4472C4"/>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E65C3128-B22F-EA33-51BC-97A4C6AC0DA6}"/>
              </a:ext>
            </a:extLst>
          </p:cNvPr>
          <p:cNvSpPr txBox="1"/>
          <p:nvPr/>
        </p:nvSpPr>
        <p:spPr>
          <a:xfrm>
            <a:off x="258332" y="709107"/>
            <a:ext cx="1608175" cy="400110"/>
          </a:xfrm>
          <a:prstGeom prst="rect">
            <a:avLst/>
          </a:prstGeom>
          <a:noFill/>
        </p:spPr>
        <p:txBody>
          <a:bodyPr wrap="square" rtlCol="0">
            <a:spAutoFit/>
          </a:bodyPr>
          <a:lstStyle/>
          <a:p>
            <a:r>
              <a:rPr kumimoji="1" lang="ja-JP" altLang="en-US" sz="2000" dirty="0">
                <a:latin typeface="BIZ UDPゴシック" panose="020B0400000000000000" pitchFamily="50" charset="-128"/>
                <a:ea typeface="BIZ UDPゴシック" panose="020B0400000000000000" pitchFamily="50" charset="-128"/>
              </a:rPr>
              <a:t>１．ポイント</a:t>
            </a:r>
          </a:p>
        </p:txBody>
      </p:sp>
      <p:cxnSp>
        <p:nvCxnSpPr>
          <p:cNvPr id="16" name="直線コネクタ 15">
            <a:extLst>
              <a:ext uri="{FF2B5EF4-FFF2-40B4-BE49-F238E27FC236}">
                <a16:creationId xmlns:a16="http://schemas.microsoft.com/office/drawing/2014/main" id="{ACAD1F08-04B2-EC07-794E-C9D68E83FE15}"/>
              </a:ext>
            </a:extLst>
          </p:cNvPr>
          <p:cNvCxnSpPr>
            <a:cxnSpLocks/>
          </p:cNvCxnSpPr>
          <p:nvPr/>
        </p:nvCxnSpPr>
        <p:spPr>
          <a:xfrm>
            <a:off x="329938" y="4265710"/>
            <a:ext cx="2083324" cy="0"/>
          </a:xfrm>
          <a:prstGeom prst="line">
            <a:avLst/>
          </a:prstGeom>
          <a:ln w="28575">
            <a:solidFill>
              <a:srgbClr val="4472C4"/>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C3F664F3-866A-9FF6-6A1D-6F68A936EB62}"/>
              </a:ext>
            </a:extLst>
          </p:cNvPr>
          <p:cNvSpPr txBox="1"/>
          <p:nvPr/>
        </p:nvSpPr>
        <p:spPr>
          <a:xfrm>
            <a:off x="258332" y="3896117"/>
            <a:ext cx="1608175" cy="400110"/>
          </a:xfrm>
          <a:prstGeom prst="rect">
            <a:avLst/>
          </a:prstGeom>
          <a:noFill/>
        </p:spPr>
        <p:txBody>
          <a:bodyPr wrap="square" rtlCol="0">
            <a:spAutoFit/>
          </a:bodyPr>
          <a:lstStyle/>
          <a:p>
            <a:r>
              <a:rPr kumimoji="1" lang="ja-JP" altLang="en-US" sz="2000" dirty="0">
                <a:latin typeface="BIZ UDPゴシック" panose="020B0400000000000000" pitchFamily="50" charset="-128"/>
                <a:ea typeface="BIZ UDPゴシック" panose="020B0400000000000000" pitchFamily="50" charset="-128"/>
              </a:rPr>
              <a:t>２．注意点</a:t>
            </a:r>
          </a:p>
        </p:txBody>
      </p:sp>
      <p:sp>
        <p:nvSpPr>
          <p:cNvPr id="2" name="スライド番号プレースホルダー 1">
            <a:extLst>
              <a:ext uri="{FF2B5EF4-FFF2-40B4-BE49-F238E27FC236}">
                <a16:creationId xmlns:a16="http://schemas.microsoft.com/office/drawing/2014/main" id="{18F771EC-DD2B-9802-633C-11AB17E682FF}"/>
              </a:ext>
            </a:extLst>
          </p:cNvPr>
          <p:cNvSpPr>
            <a:spLocks noGrp="1"/>
          </p:cNvSpPr>
          <p:nvPr>
            <p:ph type="sldNum" sz="quarter" idx="12"/>
          </p:nvPr>
        </p:nvSpPr>
        <p:spPr>
          <a:xfrm>
            <a:off x="7086600" y="6492875"/>
            <a:ext cx="2057400" cy="365125"/>
          </a:xfrm>
        </p:spPr>
        <p:txBody>
          <a:bodyPr/>
          <a:lstStyle/>
          <a:p>
            <a:fld id="{D810E963-F2A4-45ED-9D6F-C068F6878A5D}" type="slidenum">
              <a:rPr kumimoji="1" lang="ja-JP" altLang="en-US" smtClean="0">
                <a:latin typeface="BIZ UDPゴシック" panose="020B0400000000000000" pitchFamily="50" charset="-128"/>
                <a:ea typeface="BIZ UDPゴシック" panose="020B0400000000000000" pitchFamily="50" charset="-128"/>
              </a:rPr>
              <a:t>3</a:t>
            </a:fld>
            <a:endParaRPr kumimoji="1" lang="ja-JP" altLang="en-US">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37342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D40F5105-E8FF-4893-B415-4B1CBC13AF15}"/>
              </a:ext>
            </a:extLst>
          </p:cNvPr>
          <p:cNvSpPr/>
          <p:nvPr/>
        </p:nvSpPr>
        <p:spPr>
          <a:xfrm>
            <a:off x="2224654" y="696102"/>
            <a:ext cx="1514566" cy="238800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0C7FAC00-C19A-4B11-9B63-D2CFF793EE19}"/>
              </a:ext>
            </a:extLst>
          </p:cNvPr>
          <p:cNvSpPr/>
          <p:nvPr/>
        </p:nvSpPr>
        <p:spPr>
          <a:xfrm>
            <a:off x="3893199" y="697670"/>
            <a:ext cx="1631156" cy="238643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E4A1B3A7-FF93-4F0E-ABF3-A51EDCF57D45}"/>
              </a:ext>
            </a:extLst>
          </p:cNvPr>
          <p:cNvSpPr/>
          <p:nvPr/>
        </p:nvSpPr>
        <p:spPr>
          <a:xfrm>
            <a:off x="5703345" y="697671"/>
            <a:ext cx="1514566" cy="238643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80242716-3637-4746-B3A0-B53573AD003E}"/>
              </a:ext>
            </a:extLst>
          </p:cNvPr>
          <p:cNvSpPr/>
          <p:nvPr/>
        </p:nvSpPr>
        <p:spPr>
          <a:xfrm>
            <a:off x="7394939" y="696102"/>
            <a:ext cx="1514566" cy="238643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pic>
        <p:nvPicPr>
          <p:cNvPr id="19" name="図 18">
            <a:extLst>
              <a:ext uri="{FF2B5EF4-FFF2-40B4-BE49-F238E27FC236}">
                <a16:creationId xmlns:a16="http://schemas.microsoft.com/office/drawing/2014/main" id="{21AEF3C8-D48E-43DB-9DF9-C5900AF64C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323" y="794198"/>
            <a:ext cx="1219201" cy="1219201"/>
          </a:xfrm>
          <a:prstGeom prst="rect">
            <a:avLst/>
          </a:prstGeom>
        </p:spPr>
      </p:pic>
      <p:pic>
        <p:nvPicPr>
          <p:cNvPr id="21" name="図 20">
            <a:extLst>
              <a:ext uri="{FF2B5EF4-FFF2-40B4-BE49-F238E27FC236}">
                <a16:creationId xmlns:a16="http://schemas.microsoft.com/office/drawing/2014/main" id="{B4DA256B-AFBE-42A7-92A1-58CEAFD560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4575" y="1044962"/>
            <a:ext cx="1105235" cy="1043078"/>
          </a:xfrm>
          <a:prstGeom prst="rect">
            <a:avLst/>
          </a:prstGeom>
        </p:spPr>
      </p:pic>
      <p:pic>
        <p:nvPicPr>
          <p:cNvPr id="23" name="図 22">
            <a:extLst>
              <a:ext uri="{FF2B5EF4-FFF2-40B4-BE49-F238E27FC236}">
                <a16:creationId xmlns:a16="http://schemas.microsoft.com/office/drawing/2014/main" id="{F6299A03-3976-4A90-8C97-1682696D2C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5964" y="794198"/>
            <a:ext cx="1097881" cy="1298779"/>
          </a:xfrm>
          <a:prstGeom prst="rect">
            <a:avLst/>
          </a:prstGeom>
        </p:spPr>
      </p:pic>
      <p:sp>
        <p:nvSpPr>
          <p:cNvPr id="27" name="正方形/長方形 26">
            <a:extLst>
              <a:ext uri="{FF2B5EF4-FFF2-40B4-BE49-F238E27FC236}">
                <a16:creationId xmlns:a16="http://schemas.microsoft.com/office/drawing/2014/main" id="{207D5950-DBFD-4B61-8771-ECE8FE06BA3F}"/>
              </a:ext>
            </a:extLst>
          </p:cNvPr>
          <p:cNvSpPr/>
          <p:nvPr/>
        </p:nvSpPr>
        <p:spPr>
          <a:xfrm>
            <a:off x="6066804" y="794198"/>
            <a:ext cx="873760" cy="304801"/>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商工会</a:t>
            </a:r>
          </a:p>
        </p:txBody>
      </p:sp>
      <p:sp>
        <p:nvSpPr>
          <p:cNvPr id="29" name="正方形/長方形 28">
            <a:extLst>
              <a:ext uri="{FF2B5EF4-FFF2-40B4-BE49-F238E27FC236}">
                <a16:creationId xmlns:a16="http://schemas.microsoft.com/office/drawing/2014/main" id="{C2892951-B5B4-4561-879D-9E924FD1D644}"/>
              </a:ext>
            </a:extLst>
          </p:cNvPr>
          <p:cNvSpPr/>
          <p:nvPr/>
        </p:nvSpPr>
        <p:spPr>
          <a:xfrm>
            <a:off x="4290761" y="794198"/>
            <a:ext cx="873760" cy="304801"/>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県連合会</a:t>
            </a:r>
          </a:p>
        </p:txBody>
      </p:sp>
      <p:sp>
        <p:nvSpPr>
          <p:cNvPr id="31" name="正方形/長方形 30">
            <a:extLst>
              <a:ext uri="{FF2B5EF4-FFF2-40B4-BE49-F238E27FC236}">
                <a16:creationId xmlns:a16="http://schemas.microsoft.com/office/drawing/2014/main" id="{0390C50D-F31D-4FD3-9D6C-52A404D14AF1}"/>
              </a:ext>
            </a:extLst>
          </p:cNvPr>
          <p:cNvSpPr/>
          <p:nvPr/>
        </p:nvSpPr>
        <p:spPr>
          <a:xfrm>
            <a:off x="7696478" y="752458"/>
            <a:ext cx="1028077" cy="304801"/>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会員事業所</a:t>
            </a:r>
          </a:p>
        </p:txBody>
      </p:sp>
      <p:sp>
        <p:nvSpPr>
          <p:cNvPr id="38" name="正方形/長方形 37">
            <a:extLst>
              <a:ext uri="{FF2B5EF4-FFF2-40B4-BE49-F238E27FC236}">
                <a16:creationId xmlns:a16="http://schemas.microsoft.com/office/drawing/2014/main" id="{6DE27CF1-88A1-4E6D-8355-0B4A3DF0B299}"/>
              </a:ext>
            </a:extLst>
          </p:cNvPr>
          <p:cNvSpPr/>
          <p:nvPr/>
        </p:nvSpPr>
        <p:spPr>
          <a:xfrm>
            <a:off x="554353" y="696102"/>
            <a:ext cx="1514566" cy="1474845"/>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pic>
        <p:nvPicPr>
          <p:cNvPr id="42" name="図 41">
            <a:extLst>
              <a:ext uri="{FF2B5EF4-FFF2-40B4-BE49-F238E27FC236}">
                <a16:creationId xmlns:a16="http://schemas.microsoft.com/office/drawing/2014/main" id="{32A64B22-EF2F-40EB-AD14-2BD8D94933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593" y="778375"/>
            <a:ext cx="1269740" cy="1376556"/>
          </a:xfrm>
          <a:prstGeom prst="rect">
            <a:avLst/>
          </a:prstGeom>
        </p:spPr>
      </p:pic>
      <p:pic>
        <p:nvPicPr>
          <p:cNvPr id="44" name="図 43">
            <a:extLst>
              <a:ext uri="{FF2B5EF4-FFF2-40B4-BE49-F238E27FC236}">
                <a16:creationId xmlns:a16="http://schemas.microsoft.com/office/drawing/2014/main" id="{A50C5AEE-C954-4AE2-881D-6C5CE84BBE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0149" y="885773"/>
            <a:ext cx="1124254" cy="1219201"/>
          </a:xfrm>
          <a:prstGeom prst="rect">
            <a:avLst/>
          </a:prstGeom>
        </p:spPr>
      </p:pic>
      <p:sp>
        <p:nvSpPr>
          <p:cNvPr id="46" name="正方形/長方形 45">
            <a:extLst>
              <a:ext uri="{FF2B5EF4-FFF2-40B4-BE49-F238E27FC236}">
                <a16:creationId xmlns:a16="http://schemas.microsoft.com/office/drawing/2014/main" id="{25D10B89-5191-4B81-B8F5-7662F0D43064}"/>
              </a:ext>
            </a:extLst>
          </p:cNvPr>
          <p:cNvSpPr/>
          <p:nvPr/>
        </p:nvSpPr>
        <p:spPr>
          <a:xfrm>
            <a:off x="2557126" y="792630"/>
            <a:ext cx="873760" cy="304801"/>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全国連</a:t>
            </a:r>
          </a:p>
        </p:txBody>
      </p:sp>
      <p:sp>
        <p:nvSpPr>
          <p:cNvPr id="48" name="正方形/長方形 47">
            <a:extLst>
              <a:ext uri="{FF2B5EF4-FFF2-40B4-BE49-F238E27FC236}">
                <a16:creationId xmlns:a16="http://schemas.microsoft.com/office/drawing/2014/main" id="{3779570C-D71D-4F34-9281-2586F23246BF}"/>
              </a:ext>
            </a:extLst>
          </p:cNvPr>
          <p:cNvSpPr/>
          <p:nvPr/>
        </p:nvSpPr>
        <p:spPr>
          <a:xfrm>
            <a:off x="889291" y="743530"/>
            <a:ext cx="873760" cy="304801"/>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パーク</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24</a:t>
            </a:r>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74" name="正方形/長方形 73">
            <a:extLst>
              <a:ext uri="{FF2B5EF4-FFF2-40B4-BE49-F238E27FC236}">
                <a16:creationId xmlns:a16="http://schemas.microsoft.com/office/drawing/2014/main" id="{E65271F5-EB48-41F1-AD93-71F72D1129B9}"/>
              </a:ext>
            </a:extLst>
          </p:cNvPr>
          <p:cNvSpPr/>
          <p:nvPr/>
        </p:nvSpPr>
        <p:spPr>
          <a:xfrm>
            <a:off x="103768" y="2225699"/>
            <a:ext cx="340283" cy="8097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周知</a:t>
            </a:r>
          </a:p>
        </p:txBody>
      </p:sp>
      <p:cxnSp>
        <p:nvCxnSpPr>
          <p:cNvPr id="85" name="直線コネクタ 84">
            <a:extLst>
              <a:ext uri="{FF2B5EF4-FFF2-40B4-BE49-F238E27FC236}">
                <a16:creationId xmlns:a16="http://schemas.microsoft.com/office/drawing/2014/main" id="{1A63D1D1-E6F3-4E88-B0C6-C294062E9CCD}"/>
              </a:ext>
            </a:extLst>
          </p:cNvPr>
          <p:cNvCxnSpPr>
            <a:cxnSpLocks/>
          </p:cNvCxnSpPr>
          <p:nvPr/>
        </p:nvCxnSpPr>
        <p:spPr>
          <a:xfrm>
            <a:off x="63804" y="3084104"/>
            <a:ext cx="9016391"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C4EAC3EA-C4B7-49CC-B302-E3A79BF2FE96}"/>
              </a:ext>
            </a:extLst>
          </p:cNvPr>
          <p:cNvCxnSpPr>
            <a:cxnSpLocks/>
          </p:cNvCxnSpPr>
          <p:nvPr/>
        </p:nvCxnSpPr>
        <p:spPr>
          <a:xfrm>
            <a:off x="36169" y="2170947"/>
            <a:ext cx="9016391"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385E05CB-234B-4A84-ADCE-88AEDA1F0981}"/>
              </a:ext>
            </a:extLst>
          </p:cNvPr>
          <p:cNvSpPr txBox="1"/>
          <p:nvPr/>
        </p:nvSpPr>
        <p:spPr>
          <a:xfrm>
            <a:off x="6463062" y="2286843"/>
            <a:ext cx="1634935" cy="276999"/>
          </a:xfrm>
          <a:prstGeom prst="rect">
            <a:avLst/>
          </a:prstGeom>
          <a:noFill/>
        </p:spPr>
        <p:txBody>
          <a:bodyPr wrap="square">
            <a:spAutoFit/>
          </a:bodyP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②チラシ配布・声かけ</a:t>
            </a:r>
          </a:p>
        </p:txBody>
      </p:sp>
      <p:sp>
        <p:nvSpPr>
          <p:cNvPr id="4" name="スライド番号プレースホルダー 3">
            <a:extLst>
              <a:ext uri="{FF2B5EF4-FFF2-40B4-BE49-F238E27FC236}">
                <a16:creationId xmlns:a16="http://schemas.microsoft.com/office/drawing/2014/main" id="{63A5882C-9952-4517-B125-D41D4AF76A00}"/>
              </a:ext>
            </a:extLst>
          </p:cNvPr>
          <p:cNvSpPr>
            <a:spLocks noGrp="1"/>
          </p:cNvSpPr>
          <p:nvPr>
            <p:ph type="sldNum" sz="quarter" idx="12"/>
          </p:nvPr>
        </p:nvSpPr>
        <p:spPr>
          <a:xfrm>
            <a:off x="7086600" y="6492875"/>
            <a:ext cx="2057400" cy="365125"/>
          </a:xfrm>
        </p:spPr>
        <p:txBody>
          <a:bodyPr/>
          <a:lstStyle/>
          <a:p>
            <a:r>
              <a:rPr kumimoji="1" lang="ja-JP" altLang="en-US" dirty="0">
                <a:latin typeface="BIZ UDPゴシック" panose="020B0400000000000000" pitchFamily="50" charset="-128"/>
                <a:ea typeface="BIZ UDPゴシック" panose="020B0400000000000000" pitchFamily="50" charset="-128"/>
              </a:rPr>
              <a:t>４</a:t>
            </a:r>
          </a:p>
        </p:txBody>
      </p:sp>
      <p:cxnSp>
        <p:nvCxnSpPr>
          <p:cNvPr id="6" name="直線矢印コネクタ 5">
            <a:extLst>
              <a:ext uri="{FF2B5EF4-FFF2-40B4-BE49-F238E27FC236}">
                <a16:creationId xmlns:a16="http://schemas.microsoft.com/office/drawing/2014/main" id="{B938215D-1114-4565-94A4-C12E29C3EAAC}"/>
              </a:ext>
            </a:extLst>
          </p:cNvPr>
          <p:cNvCxnSpPr>
            <a:cxnSpLocks/>
          </p:cNvCxnSpPr>
          <p:nvPr/>
        </p:nvCxnSpPr>
        <p:spPr>
          <a:xfrm flipH="1">
            <a:off x="6594665" y="2632346"/>
            <a:ext cx="1634935" cy="0"/>
          </a:xfrm>
          <a:prstGeom prst="straightConnector1">
            <a:avLst/>
          </a:prstGeom>
          <a:ln w="57150">
            <a:headEnd type="triangle"/>
            <a:tailEnd type="oval"/>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E02C3687-79A6-485A-A530-87523AA9726F}"/>
              </a:ext>
            </a:extLst>
          </p:cNvPr>
          <p:cNvCxnSpPr>
            <a:cxnSpLocks/>
          </p:cNvCxnSpPr>
          <p:nvPr/>
        </p:nvCxnSpPr>
        <p:spPr>
          <a:xfrm flipH="1">
            <a:off x="4711993" y="2629865"/>
            <a:ext cx="1790471" cy="0"/>
          </a:xfrm>
          <a:prstGeom prst="straightConnector1">
            <a:avLst/>
          </a:prstGeom>
          <a:ln w="57150">
            <a:prstDash val="solid"/>
            <a:headEnd type="triangle"/>
            <a:tailEnd type="oval"/>
          </a:ln>
        </p:spPr>
        <p:style>
          <a:lnRef idx="1">
            <a:schemeClr val="accent1"/>
          </a:lnRef>
          <a:fillRef idx="0">
            <a:schemeClr val="accent1"/>
          </a:fillRef>
          <a:effectRef idx="0">
            <a:schemeClr val="accent1"/>
          </a:effectRef>
          <a:fontRef idx="minor">
            <a:schemeClr val="tx1"/>
          </a:fontRef>
        </p:style>
      </p:cxnSp>
      <p:cxnSp>
        <p:nvCxnSpPr>
          <p:cNvPr id="82" name="直線矢印コネクタ 81">
            <a:extLst>
              <a:ext uri="{FF2B5EF4-FFF2-40B4-BE49-F238E27FC236}">
                <a16:creationId xmlns:a16="http://schemas.microsoft.com/office/drawing/2014/main" id="{3F2517F4-BC67-45E9-BA66-2E6EEC837C0C}"/>
              </a:ext>
            </a:extLst>
          </p:cNvPr>
          <p:cNvCxnSpPr>
            <a:cxnSpLocks/>
          </p:cNvCxnSpPr>
          <p:nvPr/>
        </p:nvCxnSpPr>
        <p:spPr>
          <a:xfrm flipH="1">
            <a:off x="3005188" y="2632193"/>
            <a:ext cx="1619458" cy="0"/>
          </a:xfrm>
          <a:prstGeom prst="straightConnector1">
            <a:avLst/>
          </a:prstGeom>
          <a:ln w="57150">
            <a:prstDash val="sysDash"/>
            <a:headEnd type="triangle"/>
            <a:tailEnd type="oval"/>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15134468-1D90-49A0-B8E0-77F92AFC39F1}"/>
              </a:ext>
            </a:extLst>
          </p:cNvPr>
          <p:cNvSpPr txBox="1"/>
          <p:nvPr/>
        </p:nvSpPr>
        <p:spPr>
          <a:xfrm>
            <a:off x="4753740" y="2286843"/>
            <a:ext cx="657246" cy="276999"/>
          </a:xfrm>
          <a:prstGeom prst="rect">
            <a:avLst/>
          </a:prstGeom>
          <a:noFill/>
        </p:spPr>
        <p:txBody>
          <a:bodyPr wrap="square">
            <a:spAutoFit/>
          </a:bodyP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①周知</a:t>
            </a:r>
          </a:p>
        </p:txBody>
      </p:sp>
      <p:sp>
        <p:nvSpPr>
          <p:cNvPr id="84" name="テキスト ボックス 83">
            <a:extLst>
              <a:ext uri="{FF2B5EF4-FFF2-40B4-BE49-F238E27FC236}">
                <a16:creationId xmlns:a16="http://schemas.microsoft.com/office/drawing/2014/main" id="{1655B9D0-1F15-4CDD-A894-D37D921E38D0}"/>
              </a:ext>
            </a:extLst>
          </p:cNvPr>
          <p:cNvSpPr txBox="1"/>
          <p:nvPr/>
        </p:nvSpPr>
        <p:spPr>
          <a:xfrm>
            <a:off x="3055354" y="2286843"/>
            <a:ext cx="564716" cy="276999"/>
          </a:xfrm>
          <a:prstGeom prst="rect">
            <a:avLst/>
          </a:prstGeom>
          <a:noFill/>
        </p:spPr>
        <p:txBody>
          <a:bodyPr wrap="square">
            <a:spAutoFit/>
          </a:bodyP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周知</a:t>
            </a:r>
          </a:p>
        </p:txBody>
      </p:sp>
      <p:grpSp>
        <p:nvGrpSpPr>
          <p:cNvPr id="8" name="グループ化 7">
            <a:extLst>
              <a:ext uri="{FF2B5EF4-FFF2-40B4-BE49-F238E27FC236}">
                <a16:creationId xmlns:a16="http://schemas.microsoft.com/office/drawing/2014/main" id="{41C96188-3D55-7E57-AF14-D5B50312580C}"/>
              </a:ext>
            </a:extLst>
          </p:cNvPr>
          <p:cNvGrpSpPr/>
          <p:nvPr/>
        </p:nvGrpSpPr>
        <p:grpSpPr>
          <a:xfrm>
            <a:off x="63804" y="3138893"/>
            <a:ext cx="8988756" cy="3357437"/>
            <a:chOff x="606701" y="3202724"/>
            <a:chExt cx="8282183" cy="3635264"/>
          </a:xfrm>
        </p:grpSpPr>
        <p:sp>
          <p:nvSpPr>
            <p:cNvPr id="2" name="テキスト ボックス 1">
              <a:extLst>
                <a:ext uri="{FF2B5EF4-FFF2-40B4-BE49-F238E27FC236}">
                  <a16:creationId xmlns:a16="http://schemas.microsoft.com/office/drawing/2014/main" id="{196E50AC-259D-84E4-1623-3C5B36E5FAAC}"/>
                </a:ext>
              </a:extLst>
            </p:cNvPr>
            <p:cNvSpPr txBox="1"/>
            <p:nvPr/>
          </p:nvSpPr>
          <p:spPr>
            <a:xfrm>
              <a:off x="656260" y="3433335"/>
              <a:ext cx="8088327" cy="3404653"/>
            </a:xfrm>
            <a:prstGeom prst="rect">
              <a:avLst/>
            </a:prstGeom>
            <a:noFill/>
          </p:spPr>
          <p:txBody>
            <a:bodyPr wrap="square" rtlCol="0">
              <a:spAutoFit/>
            </a:bodyPr>
            <a:lstStyle/>
            <a:p>
              <a:pPr>
                <a:lnSpc>
                  <a:spcPts val="1700"/>
                </a:lnSpc>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①周知</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県連⇒商工会</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a:t>
              </a:r>
            </a:p>
            <a:p>
              <a:pPr marL="90487">
                <a:lnSpc>
                  <a:spcPts val="1700"/>
                </a:lnSpc>
              </a:pPr>
              <a:r>
                <a:rPr kumimoji="1" lang="ja-JP" altLang="en-US" sz="1200" dirty="0">
                  <a:latin typeface="BIZ UDPゴシック" panose="020B0400000000000000" pitchFamily="50" charset="-128"/>
                  <a:ea typeface="BIZ UDPゴシック" panose="020B0400000000000000" pitchFamily="50" charset="-128"/>
                </a:rPr>
                <a:t>・全国連から周知された内容を元に、商工会宛てにご周知のほど、お願いいたします。</a:t>
              </a:r>
              <a:endParaRPr kumimoji="1" lang="en-US" altLang="ja-JP" sz="1200" dirty="0">
                <a:latin typeface="BIZ UDPゴシック" panose="020B0400000000000000" pitchFamily="50" charset="-128"/>
                <a:ea typeface="BIZ UDPゴシック" panose="020B0400000000000000" pitchFamily="50" charset="-128"/>
              </a:endParaRPr>
            </a:p>
            <a:p>
              <a:pPr indent="182563">
                <a:lnSpc>
                  <a:spcPts val="1700"/>
                </a:lnSpc>
              </a:pP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②チラシ配布・声かけ＆問合せフォロー</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商工会⇒会員事業所</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a:t>
              </a:r>
            </a:p>
            <a:p>
              <a:pPr marL="90487">
                <a:lnSpc>
                  <a:spcPts val="1700"/>
                </a:lnSpc>
              </a:pPr>
              <a:r>
                <a:rPr kumimoji="1" lang="ja-JP" altLang="en-US" sz="1200" dirty="0">
                  <a:latin typeface="BIZ UDPゴシック" panose="020B0400000000000000" pitchFamily="50" charset="-128"/>
                  <a:ea typeface="BIZ UDPゴシック" panose="020B0400000000000000" pitchFamily="50" charset="-128"/>
                </a:rPr>
                <a:t>・①の周知の際に配布されるチラシデータを利用して、商工会から会員事業所へチラシ配布や声かけ等行っていただき、ご周知の</a:t>
              </a:r>
              <a:endParaRPr kumimoji="1" lang="en-US" altLang="ja-JP" sz="1200" dirty="0">
                <a:latin typeface="BIZ UDPゴシック" panose="020B0400000000000000" pitchFamily="50" charset="-128"/>
                <a:ea typeface="BIZ UDPゴシック" panose="020B0400000000000000" pitchFamily="50" charset="-128"/>
              </a:endParaRPr>
            </a:p>
            <a:p>
              <a:pPr marL="90487">
                <a:lnSpc>
                  <a:spcPts val="1700"/>
                </a:lnSpc>
              </a:pPr>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ほど、お願いいたします。また、申込に関して会員事業所から問合せ等があった場合は、フォローをお願いいたします。</a:t>
              </a:r>
              <a:endParaRPr kumimoji="1" lang="en-US" altLang="ja-JP" sz="1200" dirty="0">
                <a:latin typeface="BIZ UDPゴシック" panose="020B0400000000000000" pitchFamily="50" charset="-128"/>
                <a:ea typeface="BIZ UDPゴシック" panose="020B0400000000000000" pitchFamily="50" charset="-128"/>
              </a:endParaRPr>
            </a:p>
            <a:p>
              <a:pPr marL="538163" indent="-268288" defTabSz="269875">
                <a:lnSpc>
                  <a:spcPts val="1700"/>
                </a:lnSpc>
              </a:pPr>
              <a:r>
                <a:rPr kumimoji="1" lang="ja-JP" altLang="en-US" sz="1200" dirty="0">
                  <a:solidFill>
                    <a:schemeClr val="tx1"/>
                  </a:solidFill>
                  <a:latin typeface="BIZ UDPゴシック" panose="020B0400000000000000" pitchFamily="50" charset="-128"/>
                  <a:ea typeface="BIZ UDPゴシック" panose="020B0400000000000000" pitchFamily="50" charset="-128"/>
                </a:rPr>
                <a:t>⇒チラシイメージにつきましては</a:t>
              </a:r>
              <a:r>
                <a:rPr kumimoji="1" lang="en-US" altLang="ja-JP" sz="1200" dirty="0">
                  <a:solidFill>
                    <a:schemeClr val="tx1"/>
                  </a:solidFill>
                  <a:latin typeface="BIZ UDPゴシック" panose="020B0400000000000000" pitchFamily="50" charset="-128"/>
                  <a:ea typeface="BIZ UDPゴシック" panose="020B0400000000000000" pitchFamily="50" charset="-128"/>
                </a:rPr>
                <a:t>p.</a:t>
              </a:r>
              <a:r>
                <a:rPr kumimoji="1" lang="en-US" altLang="ja-JP" sz="1200" dirty="0">
                  <a:latin typeface="BIZ UDPゴシック" panose="020B0400000000000000" pitchFamily="50" charset="-128"/>
                  <a:ea typeface="BIZ UDPゴシック" panose="020B0400000000000000" pitchFamily="50" charset="-128"/>
                </a:rPr>
                <a:t>1</a:t>
              </a:r>
              <a:r>
                <a:rPr kumimoji="1" lang="ja-JP" altLang="en-US" sz="1200" dirty="0">
                  <a:latin typeface="BIZ UDPゴシック" panose="020B0400000000000000" pitchFamily="50" charset="-128"/>
                  <a:ea typeface="BIZ UDPゴシック" panose="020B0400000000000000" pitchFamily="50" charset="-128"/>
                </a:rPr>
                <a:t>３</a:t>
              </a:r>
              <a:r>
                <a:rPr kumimoji="1" lang="ja-JP" altLang="en-US" sz="1200" dirty="0">
                  <a:solidFill>
                    <a:schemeClr val="tx1"/>
                  </a:solidFill>
                  <a:latin typeface="BIZ UDPゴシック" panose="020B0400000000000000" pitchFamily="50" charset="-128"/>
                  <a:ea typeface="BIZ UDPゴシック" panose="020B0400000000000000" pitchFamily="50" charset="-128"/>
                </a:rPr>
                <a:t>をご確認ください。</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nSpc>
                  <a:spcPts val="1700"/>
                </a:lnSpc>
              </a:pP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nSpc>
                  <a:spcPts val="1700"/>
                </a:lnSpc>
              </a:pPr>
              <a:endParaRPr kumimoji="1" lang="en-US" altLang="ja-JP" sz="1600" b="1" dirty="0">
                <a:latin typeface="BIZ UDPゴシック" panose="020B0400000000000000" pitchFamily="50" charset="-128"/>
                <a:ea typeface="BIZ UDPゴシック" panose="020B0400000000000000" pitchFamily="50" charset="-128"/>
              </a:endParaRPr>
            </a:p>
            <a:p>
              <a:pPr>
                <a:lnSpc>
                  <a:spcPts val="1700"/>
                </a:lnSpc>
              </a:pP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nSpc>
                  <a:spcPts val="1700"/>
                </a:lnSpc>
              </a:pPr>
              <a:endParaRPr kumimoji="1" lang="en-US" altLang="ja-JP" sz="1600" b="1" dirty="0">
                <a:latin typeface="BIZ UDPゴシック" panose="020B0400000000000000" pitchFamily="50" charset="-128"/>
                <a:ea typeface="BIZ UDPゴシック" panose="020B0400000000000000" pitchFamily="50" charset="-128"/>
              </a:endParaRPr>
            </a:p>
            <a:p>
              <a:pPr>
                <a:lnSpc>
                  <a:spcPts val="1700"/>
                </a:lnSpc>
              </a:pP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nSpc>
                  <a:spcPts val="1700"/>
                </a:lnSpc>
              </a:pPr>
              <a:endParaRPr kumimoji="1" lang="en-US" altLang="ja-JP" sz="1600" b="1" dirty="0">
                <a:latin typeface="BIZ UDPゴシック" panose="020B0400000000000000" pitchFamily="50" charset="-128"/>
                <a:ea typeface="BIZ UDPゴシック" panose="020B0400000000000000" pitchFamily="50" charset="-128"/>
              </a:endParaRPr>
            </a:p>
            <a:p>
              <a:pPr>
                <a:lnSpc>
                  <a:spcPts val="1700"/>
                </a:lnSpc>
              </a:pP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8DD4DDA0-DC0C-0801-D271-2DE840E4C857}"/>
                </a:ext>
              </a:extLst>
            </p:cNvPr>
            <p:cNvSpPr/>
            <p:nvPr/>
          </p:nvSpPr>
          <p:spPr>
            <a:xfrm>
              <a:off x="846871" y="5493940"/>
              <a:ext cx="7776378" cy="1083667"/>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6045" indent="-106045" algn="just"/>
              <a:r>
                <a:rPr lang="ja-JP" altLang="en-US" sz="12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2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トーク</a:t>
              </a:r>
              <a:r>
                <a:rPr lang="ja-JP" altLang="en-US" sz="12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スクリプト</a:t>
              </a:r>
              <a:r>
                <a:rPr lang="ja-JP" altLang="ja-JP" sz="12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例</a:t>
              </a:r>
              <a:r>
                <a:rPr lang="ja-JP" altLang="en-US" sz="12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ja-JP" sz="12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0955" indent="-20955" algn="just"/>
              <a:r>
                <a:rPr lang="ja-JP" altLang="ja-JP" sz="12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キャッシュレス決済端末を無料で導入できるキャンペーン</a:t>
              </a:r>
              <a:r>
                <a:rPr lang="ja-JP" altLang="en-US" sz="120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を現在も引き続き</a:t>
              </a:r>
              <a:r>
                <a:rPr lang="ja-JP" altLang="ja-JP" sz="12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実施中です。通常</a:t>
              </a:r>
              <a:r>
                <a:rPr lang="en-US" altLang="ja-JP" sz="12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38,000</a:t>
              </a:r>
              <a:r>
                <a:rPr lang="ja-JP" altLang="ja-JP" sz="12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円（税</a:t>
              </a:r>
              <a:r>
                <a:rPr lang="ja-JP" altLang="en-US" sz="12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込</a:t>
              </a:r>
              <a:r>
                <a:rPr lang="ja-JP" altLang="ja-JP" sz="12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）かかる</a:t>
              </a:r>
              <a:r>
                <a:rPr lang="ja-JP" altLang="ja-JP" sz="1200" b="1" u="sng"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端末導入費用が、今なら</a:t>
              </a:r>
              <a:r>
                <a:rPr lang="en-US" altLang="ja-JP" sz="1200" b="1" u="sng"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0</a:t>
              </a:r>
              <a:r>
                <a:rPr lang="ja-JP" altLang="ja-JP" sz="1200" b="1" u="sng"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円</a:t>
              </a:r>
              <a:r>
                <a:rPr lang="ja-JP" altLang="ja-JP" sz="12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です。決済手数料も</a:t>
              </a:r>
              <a:r>
                <a:rPr lang="ja-JP" altLang="en-US" sz="12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2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VISA</a:t>
              </a:r>
              <a:r>
                <a:rPr lang="ja-JP" altLang="ja-JP" sz="12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マスター</a:t>
              </a:r>
              <a:r>
                <a:rPr lang="ja-JP" altLang="ja-JP" sz="12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が通常</a:t>
              </a:r>
              <a:r>
                <a:rPr lang="en-US" altLang="ja-JP" sz="12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3.24</a:t>
              </a:r>
              <a:r>
                <a:rPr lang="ja-JP" altLang="ja-JP" sz="12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％のところ、</a:t>
              </a:r>
              <a:r>
                <a:rPr lang="ja-JP" altLang="en-US" sz="1200" b="1" u="sng"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商工会会員であれ</a:t>
              </a:r>
              <a:r>
                <a:rPr lang="ja-JP" altLang="en-US" sz="1200" b="1" u="sng"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ば</a:t>
              </a:r>
              <a:r>
                <a:rPr lang="ja-JP" altLang="en-US" sz="1200" b="1" u="sng"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特別に</a:t>
              </a:r>
              <a:r>
                <a:rPr lang="en-US" altLang="ja-JP" sz="1200" b="1" u="sng"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3.1</a:t>
              </a:r>
              <a:r>
                <a:rPr lang="ja-JP" altLang="ja-JP" sz="1200" b="1" u="sng"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2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で利用でき</a:t>
              </a:r>
              <a:r>
                <a:rPr lang="ja-JP" altLang="en-US" sz="120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ます。また、</a:t>
              </a:r>
              <a:r>
                <a:rPr lang="ja-JP" altLang="en-US" sz="1200" b="1" u="sng"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本</a:t>
              </a:r>
              <a:r>
                <a:rPr lang="ja-JP" altLang="en-US" sz="1200" b="1" u="sng"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キャンペーン終了後も引き続き割引手数料のままご利用いただけます</a:t>
              </a:r>
              <a:r>
                <a:rPr lang="ja-JP" altLang="en-US" sz="12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。さらに</a:t>
              </a:r>
              <a:r>
                <a:rPr lang="ja-JP" altLang="en-US" sz="1200" b="1" u="sng"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「タッチ決済」にも対応</a:t>
              </a:r>
              <a:r>
                <a:rPr lang="ja-JP" altLang="en-US" sz="12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したため、</a:t>
              </a:r>
              <a:r>
                <a:rPr lang="ja-JP" altLang="en-US" sz="1200" b="1" u="sng"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非接触による利便性の高い決済が可能</a:t>
              </a:r>
              <a:r>
                <a:rPr lang="ja-JP" altLang="en-US" sz="12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です。取扱台数に限りがございますので、ぜひお早めにお申し込みください。</a:t>
              </a:r>
              <a:endParaRPr lang="ja-JP" altLang="ja-JP" sz="12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 name="正方形/長方形 6">
              <a:extLst>
                <a:ext uri="{FF2B5EF4-FFF2-40B4-BE49-F238E27FC236}">
                  <a16:creationId xmlns:a16="http://schemas.microsoft.com/office/drawing/2014/main" id="{0119F1D6-578B-8963-9D16-F050608C8705}"/>
                </a:ext>
              </a:extLst>
            </p:cNvPr>
            <p:cNvSpPr/>
            <p:nvPr/>
          </p:nvSpPr>
          <p:spPr>
            <a:xfrm>
              <a:off x="606701" y="3202724"/>
              <a:ext cx="8282183" cy="35930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9" name="正方形/長方形 8">
            <a:extLst>
              <a:ext uri="{FF2B5EF4-FFF2-40B4-BE49-F238E27FC236}">
                <a16:creationId xmlns:a16="http://schemas.microsoft.com/office/drawing/2014/main" id="{793CB16C-0E99-5643-30BD-329691F43570}"/>
              </a:ext>
            </a:extLst>
          </p:cNvPr>
          <p:cNvSpPr/>
          <p:nvPr/>
        </p:nvSpPr>
        <p:spPr>
          <a:xfrm>
            <a:off x="0" y="0"/>
            <a:ext cx="9144000" cy="565608"/>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dirty="0">
                <a:latin typeface="BIZ UDPゴシック" panose="020B0400000000000000" pitchFamily="50" charset="-128"/>
                <a:ea typeface="BIZ UDPゴシック" panose="020B0400000000000000" pitchFamily="50" charset="-128"/>
              </a:rPr>
              <a:t>	</a:t>
            </a:r>
            <a:r>
              <a:rPr kumimoji="1" lang="ja-JP" altLang="en-US" sz="2000" b="1" dirty="0">
                <a:latin typeface="BIZ UDPゴシック" panose="020B0400000000000000" pitchFamily="50" charset="-128"/>
                <a:ea typeface="BIZ UDPゴシック" panose="020B0400000000000000" pitchFamily="50" charset="-128"/>
              </a:rPr>
              <a:t>会員事業所に対する周知</a:t>
            </a:r>
          </a:p>
        </p:txBody>
      </p:sp>
      <p:sp>
        <p:nvSpPr>
          <p:cNvPr id="11" name="正方形/長方形 10">
            <a:extLst>
              <a:ext uri="{FF2B5EF4-FFF2-40B4-BE49-F238E27FC236}">
                <a16:creationId xmlns:a16="http://schemas.microsoft.com/office/drawing/2014/main" id="{002ACBF5-DDE0-F21D-296D-ACBD2E8CA502}"/>
              </a:ext>
            </a:extLst>
          </p:cNvPr>
          <p:cNvSpPr/>
          <p:nvPr/>
        </p:nvSpPr>
        <p:spPr>
          <a:xfrm>
            <a:off x="8229600" y="2451214"/>
            <a:ext cx="666353" cy="3573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次頁へ</a:t>
            </a:r>
          </a:p>
        </p:txBody>
      </p:sp>
    </p:spTree>
    <p:extLst>
      <p:ext uri="{BB962C8B-B14F-4D97-AF65-F5344CB8AC3E}">
        <p14:creationId xmlns:p14="http://schemas.microsoft.com/office/powerpoint/2010/main" val="2508045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D40F5105-E8FF-4893-B415-4B1CBC13AF15}"/>
              </a:ext>
            </a:extLst>
          </p:cNvPr>
          <p:cNvSpPr/>
          <p:nvPr/>
        </p:nvSpPr>
        <p:spPr>
          <a:xfrm>
            <a:off x="2224654" y="696101"/>
            <a:ext cx="1514566" cy="1474845"/>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0C7FAC00-C19A-4B11-9B63-D2CFF793EE19}"/>
              </a:ext>
            </a:extLst>
          </p:cNvPr>
          <p:cNvSpPr/>
          <p:nvPr/>
        </p:nvSpPr>
        <p:spPr>
          <a:xfrm>
            <a:off x="3893199" y="697670"/>
            <a:ext cx="1631156" cy="1473276"/>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E4A1B3A7-FF93-4F0E-ABF3-A51EDCF57D45}"/>
              </a:ext>
            </a:extLst>
          </p:cNvPr>
          <p:cNvSpPr/>
          <p:nvPr/>
        </p:nvSpPr>
        <p:spPr>
          <a:xfrm>
            <a:off x="5703345" y="697671"/>
            <a:ext cx="1514566" cy="2526744"/>
          </a:xfrm>
          <a:prstGeom prst="rect">
            <a:avLst/>
          </a:prstGeom>
          <a:solidFill>
            <a:schemeClr val="accent1">
              <a:lumMod val="40000"/>
              <a:lumOff val="6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80242716-3637-4746-B3A0-B53573AD003E}"/>
              </a:ext>
            </a:extLst>
          </p:cNvPr>
          <p:cNvSpPr/>
          <p:nvPr/>
        </p:nvSpPr>
        <p:spPr>
          <a:xfrm>
            <a:off x="7394939" y="696101"/>
            <a:ext cx="1514566" cy="38312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pic>
        <p:nvPicPr>
          <p:cNvPr id="19" name="図 18">
            <a:extLst>
              <a:ext uri="{FF2B5EF4-FFF2-40B4-BE49-F238E27FC236}">
                <a16:creationId xmlns:a16="http://schemas.microsoft.com/office/drawing/2014/main" id="{21AEF3C8-D48E-43DB-9DF9-C5900AF64C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323" y="794198"/>
            <a:ext cx="1219201" cy="1219201"/>
          </a:xfrm>
          <a:prstGeom prst="rect">
            <a:avLst/>
          </a:prstGeom>
        </p:spPr>
      </p:pic>
      <p:pic>
        <p:nvPicPr>
          <p:cNvPr id="21" name="図 20">
            <a:extLst>
              <a:ext uri="{FF2B5EF4-FFF2-40B4-BE49-F238E27FC236}">
                <a16:creationId xmlns:a16="http://schemas.microsoft.com/office/drawing/2014/main" id="{B4DA256B-AFBE-42A7-92A1-58CEAFD560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4575" y="1044962"/>
            <a:ext cx="1105235" cy="1043078"/>
          </a:xfrm>
          <a:prstGeom prst="rect">
            <a:avLst/>
          </a:prstGeom>
        </p:spPr>
      </p:pic>
      <p:pic>
        <p:nvPicPr>
          <p:cNvPr id="23" name="図 22">
            <a:extLst>
              <a:ext uri="{FF2B5EF4-FFF2-40B4-BE49-F238E27FC236}">
                <a16:creationId xmlns:a16="http://schemas.microsoft.com/office/drawing/2014/main" id="{F6299A03-3976-4A90-8C97-1682696D2C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5964" y="794198"/>
            <a:ext cx="1097881" cy="1298779"/>
          </a:xfrm>
          <a:prstGeom prst="rect">
            <a:avLst/>
          </a:prstGeom>
        </p:spPr>
      </p:pic>
      <p:sp>
        <p:nvSpPr>
          <p:cNvPr id="27" name="正方形/長方形 26">
            <a:extLst>
              <a:ext uri="{FF2B5EF4-FFF2-40B4-BE49-F238E27FC236}">
                <a16:creationId xmlns:a16="http://schemas.microsoft.com/office/drawing/2014/main" id="{207D5950-DBFD-4B61-8771-ECE8FE06BA3F}"/>
              </a:ext>
            </a:extLst>
          </p:cNvPr>
          <p:cNvSpPr/>
          <p:nvPr/>
        </p:nvSpPr>
        <p:spPr>
          <a:xfrm>
            <a:off x="6066804" y="794198"/>
            <a:ext cx="873760" cy="304801"/>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商工会</a:t>
            </a:r>
          </a:p>
        </p:txBody>
      </p:sp>
      <p:sp>
        <p:nvSpPr>
          <p:cNvPr id="29" name="正方形/長方形 28">
            <a:extLst>
              <a:ext uri="{FF2B5EF4-FFF2-40B4-BE49-F238E27FC236}">
                <a16:creationId xmlns:a16="http://schemas.microsoft.com/office/drawing/2014/main" id="{C2892951-B5B4-4561-879D-9E924FD1D644}"/>
              </a:ext>
            </a:extLst>
          </p:cNvPr>
          <p:cNvSpPr/>
          <p:nvPr/>
        </p:nvSpPr>
        <p:spPr>
          <a:xfrm>
            <a:off x="4290761" y="794198"/>
            <a:ext cx="873760" cy="304801"/>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県連合会</a:t>
            </a:r>
          </a:p>
        </p:txBody>
      </p:sp>
      <p:sp>
        <p:nvSpPr>
          <p:cNvPr id="31" name="正方形/長方形 30">
            <a:extLst>
              <a:ext uri="{FF2B5EF4-FFF2-40B4-BE49-F238E27FC236}">
                <a16:creationId xmlns:a16="http://schemas.microsoft.com/office/drawing/2014/main" id="{0390C50D-F31D-4FD3-9D6C-52A404D14AF1}"/>
              </a:ext>
            </a:extLst>
          </p:cNvPr>
          <p:cNvSpPr/>
          <p:nvPr/>
        </p:nvSpPr>
        <p:spPr>
          <a:xfrm>
            <a:off x="7696478" y="752458"/>
            <a:ext cx="1028077" cy="304801"/>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会員事業所</a:t>
            </a:r>
          </a:p>
        </p:txBody>
      </p:sp>
      <p:sp>
        <p:nvSpPr>
          <p:cNvPr id="38" name="正方形/長方形 37">
            <a:extLst>
              <a:ext uri="{FF2B5EF4-FFF2-40B4-BE49-F238E27FC236}">
                <a16:creationId xmlns:a16="http://schemas.microsoft.com/office/drawing/2014/main" id="{6DE27CF1-88A1-4E6D-8355-0B4A3DF0B299}"/>
              </a:ext>
            </a:extLst>
          </p:cNvPr>
          <p:cNvSpPr/>
          <p:nvPr/>
        </p:nvSpPr>
        <p:spPr>
          <a:xfrm>
            <a:off x="554353" y="696102"/>
            <a:ext cx="1514566" cy="38312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pic>
        <p:nvPicPr>
          <p:cNvPr id="42" name="図 41">
            <a:extLst>
              <a:ext uri="{FF2B5EF4-FFF2-40B4-BE49-F238E27FC236}">
                <a16:creationId xmlns:a16="http://schemas.microsoft.com/office/drawing/2014/main" id="{32A64B22-EF2F-40EB-AD14-2BD8D94933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593" y="778375"/>
            <a:ext cx="1269740" cy="1376556"/>
          </a:xfrm>
          <a:prstGeom prst="rect">
            <a:avLst/>
          </a:prstGeom>
        </p:spPr>
      </p:pic>
      <p:pic>
        <p:nvPicPr>
          <p:cNvPr id="44" name="図 43">
            <a:extLst>
              <a:ext uri="{FF2B5EF4-FFF2-40B4-BE49-F238E27FC236}">
                <a16:creationId xmlns:a16="http://schemas.microsoft.com/office/drawing/2014/main" id="{A50C5AEE-C954-4AE2-881D-6C5CE84BBE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0149" y="885773"/>
            <a:ext cx="1124254" cy="1219201"/>
          </a:xfrm>
          <a:prstGeom prst="rect">
            <a:avLst/>
          </a:prstGeom>
        </p:spPr>
      </p:pic>
      <p:sp>
        <p:nvSpPr>
          <p:cNvPr id="46" name="正方形/長方形 45">
            <a:extLst>
              <a:ext uri="{FF2B5EF4-FFF2-40B4-BE49-F238E27FC236}">
                <a16:creationId xmlns:a16="http://schemas.microsoft.com/office/drawing/2014/main" id="{25D10B89-5191-4B81-B8F5-7662F0D43064}"/>
              </a:ext>
            </a:extLst>
          </p:cNvPr>
          <p:cNvSpPr/>
          <p:nvPr/>
        </p:nvSpPr>
        <p:spPr>
          <a:xfrm>
            <a:off x="2557126" y="792630"/>
            <a:ext cx="873760" cy="304801"/>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全国連</a:t>
            </a:r>
          </a:p>
        </p:txBody>
      </p:sp>
      <p:sp>
        <p:nvSpPr>
          <p:cNvPr id="48" name="正方形/長方形 47">
            <a:extLst>
              <a:ext uri="{FF2B5EF4-FFF2-40B4-BE49-F238E27FC236}">
                <a16:creationId xmlns:a16="http://schemas.microsoft.com/office/drawing/2014/main" id="{3779570C-D71D-4F34-9281-2586F23246BF}"/>
              </a:ext>
            </a:extLst>
          </p:cNvPr>
          <p:cNvSpPr/>
          <p:nvPr/>
        </p:nvSpPr>
        <p:spPr>
          <a:xfrm>
            <a:off x="889291" y="743530"/>
            <a:ext cx="873760" cy="304801"/>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パーク</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24</a:t>
            </a:r>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75" name="正方形/長方形 74">
            <a:extLst>
              <a:ext uri="{FF2B5EF4-FFF2-40B4-BE49-F238E27FC236}">
                <a16:creationId xmlns:a16="http://schemas.microsoft.com/office/drawing/2014/main" id="{29714E27-C2C4-4356-B6AC-526AB1CE364A}"/>
              </a:ext>
            </a:extLst>
          </p:cNvPr>
          <p:cNvSpPr/>
          <p:nvPr/>
        </p:nvSpPr>
        <p:spPr>
          <a:xfrm>
            <a:off x="95020" y="3277958"/>
            <a:ext cx="338613" cy="121868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申込書類送付</a:t>
            </a:r>
          </a:p>
        </p:txBody>
      </p:sp>
      <p:cxnSp>
        <p:nvCxnSpPr>
          <p:cNvPr id="87" name="直線コネクタ 86">
            <a:extLst>
              <a:ext uri="{FF2B5EF4-FFF2-40B4-BE49-F238E27FC236}">
                <a16:creationId xmlns:a16="http://schemas.microsoft.com/office/drawing/2014/main" id="{C1FFDDBB-0F5E-453A-9629-4E10A63C207C}"/>
              </a:ext>
            </a:extLst>
          </p:cNvPr>
          <p:cNvCxnSpPr>
            <a:cxnSpLocks/>
          </p:cNvCxnSpPr>
          <p:nvPr/>
        </p:nvCxnSpPr>
        <p:spPr>
          <a:xfrm>
            <a:off x="28586" y="4527378"/>
            <a:ext cx="899407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C4EAC3EA-C4B7-49CC-B302-E3A79BF2FE96}"/>
              </a:ext>
            </a:extLst>
          </p:cNvPr>
          <p:cNvCxnSpPr>
            <a:cxnSpLocks/>
          </p:cNvCxnSpPr>
          <p:nvPr/>
        </p:nvCxnSpPr>
        <p:spPr>
          <a:xfrm>
            <a:off x="36169" y="2170947"/>
            <a:ext cx="9016391"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DD791C55-C9F1-4C4D-AE49-5823C4A45F31}"/>
              </a:ext>
            </a:extLst>
          </p:cNvPr>
          <p:cNvCxnSpPr>
            <a:cxnSpLocks/>
          </p:cNvCxnSpPr>
          <p:nvPr/>
        </p:nvCxnSpPr>
        <p:spPr>
          <a:xfrm>
            <a:off x="1212736" y="2760056"/>
            <a:ext cx="6942195" cy="0"/>
          </a:xfrm>
          <a:prstGeom prst="straightConnector1">
            <a:avLst/>
          </a:prstGeom>
          <a:ln w="57150">
            <a:headEnd type="triangle"/>
            <a:tailEnd type="oval"/>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DBB0AFD8-5283-4D57-8D29-9B0CE970B98C}"/>
              </a:ext>
            </a:extLst>
          </p:cNvPr>
          <p:cNvSpPr txBox="1"/>
          <p:nvPr/>
        </p:nvSpPr>
        <p:spPr>
          <a:xfrm>
            <a:off x="3773455" y="2470515"/>
            <a:ext cx="1728847" cy="276999"/>
          </a:xfrm>
          <a:prstGeom prst="rect">
            <a:avLst/>
          </a:prstGeom>
          <a:noFill/>
        </p:spPr>
        <p:txBody>
          <a:bodyPr wrap="square">
            <a:spAutoFit/>
          </a:bodyP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③</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WEB</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登録・問合せ</a:t>
            </a:r>
            <a:r>
              <a:rPr kumimoji="1" lang="en-US" altLang="ja-JP" sz="1200" b="1" baseline="30000" dirty="0">
                <a:latin typeface="BIZ UDPゴシック" panose="020B0400000000000000" pitchFamily="50" charset="-128"/>
                <a:ea typeface="BIZ UDPゴシック" panose="020B0400000000000000" pitchFamily="50" charset="-128"/>
              </a:rPr>
              <a:t>※</a:t>
            </a:r>
            <a:endParaRPr kumimoji="1" lang="ja-JP" altLang="en-US" sz="1200" b="1" baseline="30000" dirty="0">
              <a:solidFill>
                <a:schemeClr val="tx1"/>
              </a:solidFill>
              <a:latin typeface="BIZ UDPゴシック" panose="020B0400000000000000" pitchFamily="50" charset="-128"/>
              <a:ea typeface="BIZ UDPゴシック" panose="020B0400000000000000" pitchFamily="50" charset="-128"/>
            </a:endParaRPr>
          </a:p>
        </p:txBody>
      </p:sp>
      <p:cxnSp>
        <p:nvCxnSpPr>
          <p:cNvPr id="53" name="直線矢印コネクタ 52">
            <a:extLst>
              <a:ext uri="{FF2B5EF4-FFF2-40B4-BE49-F238E27FC236}">
                <a16:creationId xmlns:a16="http://schemas.microsoft.com/office/drawing/2014/main" id="{EC1B6565-FC2A-4873-A5FB-028761770386}"/>
              </a:ext>
            </a:extLst>
          </p:cNvPr>
          <p:cNvCxnSpPr>
            <a:cxnSpLocks/>
          </p:cNvCxnSpPr>
          <p:nvPr/>
        </p:nvCxnSpPr>
        <p:spPr>
          <a:xfrm flipH="1">
            <a:off x="1303821" y="3917265"/>
            <a:ext cx="6925779" cy="0"/>
          </a:xfrm>
          <a:prstGeom prst="straightConnector1">
            <a:avLst/>
          </a:prstGeom>
          <a:ln w="57150">
            <a:headEnd type="triangle"/>
            <a:tailEnd type="ova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75EABEE9-8BE0-4C17-8532-B694410A1FB3}"/>
              </a:ext>
            </a:extLst>
          </p:cNvPr>
          <p:cNvSpPr txBox="1"/>
          <p:nvPr/>
        </p:nvSpPr>
        <p:spPr>
          <a:xfrm>
            <a:off x="3937547" y="3640267"/>
            <a:ext cx="1400663" cy="276999"/>
          </a:xfrm>
          <a:prstGeom prst="rect">
            <a:avLst/>
          </a:prstGeom>
          <a:noFill/>
        </p:spPr>
        <p:txBody>
          <a:bodyPr wrap="square">
            <a:spAutoFit/>
          </a:bodyP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④申込書類送付</a:t>
            </a:r>
          </a:p>
        </p:txBody>
      </p:sp>
      <p:sp>
        <p:nvSpPr>
          <p:cNvPr id="3" name="正方形/長方形 2">
            <a:extLst>
              <a:ext uri="{FF2B5EF4-FFF2-40B4-BE49-F238E27FC236}">
                <a16:creationId xmlns:a16="http://schemas.microsoft.com/office/drawing/2014/main" id="{DE3F90DF-ADCC-4D4C-EAAE-310CEE37A91B}"/>
              </a:ext>
            </a:extLst>
          </p:cNvPr>
          <p:cNvSpPr/>
          <p:nvPr/>
        </p:nvSpPr>
        <p:spPr>
          <a:xfrm>
            <a:off x="0" y="0"/>
            <a:ext cx="9144000" cy="565608"/>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dirty="0">
                <a:latin typeface="BIZ UDPゴシック" panose="020B0400000000000000" pitchFamily="50" charset="-128"/>
                <a:ea typeface="BIZ UDPゴシック" panose="020B0400000000000000" pitchFamily="50" charset="-128"/>
              </a:rPr>
              <a:t>	</a:t>
            </a:r>
            <a:r>
              <a:rPr kumimoji="1" lang="ja-JP" altLang="en-US" sz="2000" b="1" dirty="0">
                <a:latin typeface="BIZ UDPゴシック" panose="020B0400000000000000" pitchFamily="50" charset="-128"/>
                <a:ea typeface="BIZ UDPゴシック" panose="020B0400000000000000" pitchFamily="50" charset="-128"/>
              </a:rPr>
              <a:t>会員事業所からの問合せ等</a:t>
            </a:r>
          </a:p>
        </p:txBody>
      </p:sp>
      <p:sp>
        <p:nvSpPr>
          <p:cNvPr id="34" name="正方形/長方形 33">
            <a:extLst>
              <a:ext uri="{FF2B5EF4-FFF2-40B4-BE49-F238E27FC236}">
                <a16:creationId xmlns:a16="http://schemas.microsoft.com/office/drawing/2014/main" id="{0F0C6E58-3258-35EA-AC6E-5427B9E7C90B}"/>
              </a:ext>
            </a:extLst>
          </p:cNvPr>
          <p:cNvSpPr/>
          <p:nvPr/>
        </p:nvSpPr>
        <p:spPr>
          <a:xfrm>
            <a:off x="96289" y="2207343"/>
            <a:ext cx="340283" cy="97992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問合せ</a:t>
            </a:r>
          </a:p>
        </p:txBody>
      </p:sp>
      <p:cxnSp>
        <p:nvCxnSpPr>
          <p:cNvPr id="35" name="直線コネクタ 34">
            <a:extLst>
              <a:ext uri="{FF2B5EF4-FFF2-40B4-BE49-F238E27FC236}">
                <a16:creationId xmlns:a16="http://schemas.microsoft.com/office/drawing/2014/main" id="{309A4630-8637-8E9E-0BB3-339C667B46F5}"/>
              </a:ext>
            </a:extLst>
          </p:cNvPr>
          <p:cNvCxnSpPr>
            <a:cxnSpLocks/>
          </p:cNvCxnSpPr>
          <p:nvPr/>
        </p:nvCxnSpPr>
        <p:spPr>
          <a:xfrm>
            <a:off x="36169" y="3224415"/>
            <a:ext cx="9016391"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72DC4E18-5791-B89E-20A1-D55B59E16C82}"/>
              </a:ext>
            </a:extLst>
          </p:cNvPr>
          <p:cNvSpPr/>
          <p:nvPr/>
        </p:nvSpPr>
        <p:spPr>
          <a:xfrm>
            <a:off x="203726" y="4927383"/>
            <a:ext cx="8724555" cy="17480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latin typeface="BIZ UDPゴシック" panose="020B0400000000000000" pitchFamily="50" charset="-128"/>
                <a:ea typeface="BIZ UDPゴシック" panose="020B0400000000000000" pitchFamily="50" charset="-128"/>
              </a:rPr>
              <a:t>③WEB</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登録・問合せ</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会員事業所⇒パーク</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24】</a:t>
            </a:r>
          </a:p>
          <a:p>
            <a:r>
              <a:rPr kumimoji="1" lang="ja-JP" altLang="en-US" sz="1200" dirty="0">
                <a:solidFill>
                  <a:schemeClr val="tx1"/>
                </a:solidFill>
                <a:latin typeface="BIZ UDPゴシック" panose="020B0400000000000000" pitchFamily="50" charset="-128"/>
                <a:ea typeface="BIZ UDPゴシック" panose="020B0400000000000000" pitchFamily="50" charset="-128"/>
              </a:rPr>
              <a:t>　・導入希望または話を聞いてみたい会員事業所は、</a:t>
            </a:r>
            <a:r>
              <a:rPr kumimoji="1" lang="en-US" altLang="ja-JP" sz="1200" dirty="0">
                <a:solidFill>
                  <a:schemeClr val="tx1"/>
                </a:solidFill>
                <a:latin typeface="BIZ UDPゴシック" panose="020B0400000000000000" pitchFamily="50" charset="-128"/>
                <a:ea typeface="BIZ UDPゴシック" panose="020B0400000000000000" pitchFamily="50" charset="-128"/>
              </a:rPr>
              <a:t>WEB</a:t>
            </a:r>
            <a:r>
              <a:rPr kumimoji="1" lang="ja-JP" altLang="en-US" sz="1200" dirty="0">
                <a:solidFill>
                  <a:schemeClr val="tx1"/>
                </a:solidFill>
                <a:latin typeface="BIZ UDPゴシック" panose="020B0400000000000000" pitchFamily="50" charset="-128"/>
                <a:ea typeface="BIZ UDPゴシック" panose="020B0400000000000000" pitchFamily="50" charset="-128"/>
              </a:rPr>
              <a:t>お問合せフォームから連絡先情報の登録を行います。</a:t>
            </a:r>
          </a:p>
          <a:p>
            <a:r>
              <a:rPr kumimoji="1" lang="ja-JP" altLang="en-US" sz="1200" dirty="0">
                <a:solidFill>
                  <a:schemeClr val="tx1"/>
                </a:solidFill>
                <a:latin typeface="BIZ UDPゴシック" panose="020B0400000000000000" pitchFamily="50" charset="-128"/>
                <a:ea typeface="BIZ UDPゴシック" panose="020B0400000000000000" pitchFamily="50" charset="-128"/>
              </a:rPr>
              <a:t>　　お問合せフォーム</a:t>
            </a:r>
            <a:r>
              <a:rPr kumimoji="1" lang="en-US" altLang="ja-JP" sz="1200" dirty="0">
                <a:solidFill>
                  <a:schemeClr val="tx1"/>
                </a:solidFill>
                <a:latin typeface="BIZ UDPゴシック" panose="020B0400000000000000" pitchFamily="50" charset="-128"/>
                <a:ea typeface="BIZ UDPゴシック" panose="020B0400000000000000" pitchFamily="50" charset="-128"/>
              </a:rPr>
              <a:t>URL</a:t>
            </a: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r>
              <a:rPr kumimoji="1" lang="en-US" altLang="ja-JP" sz="1200" dirty="0">
                <a:solidFill>
                  <a:schemeClr val="tx1"/>
                </a:solidFill>
                <a:latin typeface="BIZ UDPゴシック" panose="020B0400000000000000" pitchFamily="50" charset="-128"/>
                <a:ea typeface="BIZ UDPゴシック" panose="020B0400000000000000" pitchFamily="50" charset="-128"/>
                <a:hlinkClick r:id="rId8"/>
              </a:rPr>
              <a:t>https://bit.ly/3emH3U9</a:t>
            </a:r>
            <a:r>
              <a:rPr kumimoji="1" lang="ja-JP" altLang="en-US" sz="1200" dirty="0">
                <a:solidFill>
                  <a:schemeClr val="tx1"/>
                </a:solidFill>
                <a:latin typeface="BIZ UDPゴシック" panose="020B0400000000000000" pitchFamily="50" charset="-128"/>
                <a:ea typeface="BIZ UDPゴシック" panose="020B0400000000000000" pitchFamily="50" charset="-128"/>
              </a:rPr>
              <a:t>（受付後、パーク</a:t>
            </a:r>
            <a:r>
              <a:rPr kumimoji="1" lang="en-US" altLang="ja-JP" sz="1200" dirty="0">
                <a:solidFill>
                  <a:schemeClr val="tx1"/>
                </a:solidFill>
                <a:latin typeface="BIZ UDPゴシック" panose="020B0400000000000000" pitchFamily="50" charset="-128"/>
                <a:ea typeface="BIZ UDPゴシック" panose="020B0400000000000000" pitchFamily="50" charset="-128"/>
              </a:rPr>
              <a:t>24</a:t>
            </a:r>
            <a:r>
              <a:rPr kumimoji="1" lang="ja-JP" altLang="en-US" sz="1200" dirty="0">
                <a:solidFill>
                  <a:schemeClr val="tx1"/>
                </a:solidFill>
                <a:latin typeface="BIZ UDPゴシック" panose="020B0400000000000000" pitchFamily="50" charset="-128"/>
                <a:ea typeface="BIZ UDPゴシック" panose="020B0400000000000000" pitchFamily="50" charset="-128"/>
              </a:rPr>
              <a:t>社の営業担当が会員事業所宛てに連絡いたします。）</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b="1" dirty="0">
                <a:solidFill>
                  <a:schemeClr val="tx1"/>
                </a:solidFill>
                <a:latin typeface="BIZ UDPゴシック" panose="020B0400000000000000" pitchFamily="50" charset="-128"/>
                <a:ea typeface="BIZ UDPゴシック" panose="020B0400000000000000" pitchFamily="50" charset="-128"/>
              </a:rPr>
              <a:t>④申込書類送付</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パーク</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24⇒</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会員事業所</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a:t>
            </a:r>
          </a:p>
          <a:p>
            <a:r>
              <a:rPr kumimoji="1" lang="ja-JP" altLang="en-US" sz="1200" dirty="0">
                <a:solidFill>
                  <a:schemeClr val="tx1"/>
                </a:solidFill>
                <a:latin typeface="BIZ UDPゴシック" panose="020B0400000000000000" pitchFamily="50" charset="-128"/>
                <a:ea typeface="BIZ UDPゴシック" panose="020B0400000000000000" pitchFamily="50" charset="-128"/>
              </a:rPr>
              <a:t>　・事前審査後、導入可能な場合は、申込書を会員事業所へ郵送、もしくはパーク</a:t>
            </a:r>
            <a:r>
              <a:rPr kumimoji="1" lang="en-US" altLang="ja-JP" sz="1200" dirty="0">
                <a:solidFill>
                  <a:schemeClr val="tx1"/>
                </a:solidFill>
                <a:latin typeface="BIZ UDPゴシック" panose="020B0400000000000000" pitchFamily="50" charset="-128"/>
                <a:ea typeface="BIZ UDPゴシック" panose="020B0400000000000000" pitchFamily="50" charset="-128"/>
              </a:rPr>
              <a:t>24</a:t>
            </a:r>
            <a:r>
              <a:rPr kumimoji="1" lang="ja-JP" altLang="en-US" sz="1200" dirty="0">
                <a:solidFill>
                  <a:schemeClr val="tx1"/>
                </a:solidFill>
                <a:latin typeface="BIZ UDPゴシック" panose="020B0400000000000000" pitchFamily="50" charset="-128"/>
                <a:ea typeface="BIZ UDPゴシック" panose="020B0400000000000000" pitchFamily="50" charset="-128"/>
              </a:rPr>
              <a:t>社の営業担当が訪問して申込書を</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　 お渡しいたします。</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　（参考）③から設置までの所要期間はおよそ</a:t>
            </a:r>
            <a:r>
              <a:rPr kumimoji="1" lang="en-US" altLang="ja-JP" sz="1200" dirty="0">
                <a:solidFill>
                  <a:schemeClr val="tx1"/>
                </a:solidFill>
                <a:latin typeface="BIZ UDPゴシック" panose="020B0400000000000000" pitchFamily="50" charset="-128"/>
                <a:ea typeface="BIZ UDPゴシック" panose="020B0400000000000000" pitchFamily="50" charset="-128"/>
              </a:rPr>
              <a:t>2</a:t>
            </a: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r>
              <a:rPr kumimoji="1" lang="en-US" altLang="ja-JP" sz="1200" dirty="0">
                <a:solidFill>
                  <a:schemeClr val="tx1"/>
                </a:solidFill>
                <a:latin typeface="BIZ UDPゴシック" panose="020B0400000000000000" pitchFamily="50" charset="-128"/>
                <a:ea typeface="BIZ UDPゴシック" panose="020B0400000000000000" pitchFamily="50" charset="-128"/>
              </a:rPr>
              <a:t>3</a:t>
            </a:r>
            <a:r>
              <a:rPr kumimoji="1" lang="ja-JP" altLang="en-US" sz="1200" dirty="0">
                <a:solidFill>
                  <a:schemeClr val="tx1"/>
                </a:solidFill>
                <a:latin typeface="BIZ UDPゴシック" panose="020B0400000000000000" pitchFamily="50" charset="-128"/>
                <a:ea typeface="BIZ UDPゴシック" panose="020B0400000000000000" pitchFamily="50" charset="-128"/>
              </a:rPr>
              <a:t>カ月、④から設置まではおよそ</a:t>
            </a:r>
            <a:r>
              <a:rPr kumimoji="1" lang="en-US" altLang="ja-JP" sz="1200" dirty="0">
                <a:solidFill>
                  <a:schemeClr val="tx1"/>
                </a:solidFill>
                <a:latin typeface="BIZ UDPゴシック" panose="020B0400000000000000" pitchFamily="50" charset="-128"/>
                <a:ea typeface="BIZ UDPゴシック" panose="020B0400000000000000" pitchFamily="50" charset="-128"/>
              </a:rPr>
              <a:t>1</a:t>
            </a: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r>
              <a:rPr kumimoji="1" lang="en-US" altLang="ja-JP" sz="1200" dirty="0">
                <a:solidFill>
                  <a:schemeClr val="tx1"/>
                </a:solidFill>
                <a:latin typeface="BIZ UDPゴシック" panose="020B0400000000000000" pitchFamily="50" charset="-128"/>
                <a:ea typeface="BIZ UDPゴシック" panose="020B0400000000000000" pitchFamily="50" charset="-128"/>
              </a:rPr>
              <a:t>1.5</a:t>
            </a:r>
            <a:r>
              <a:rPr kumimoji="1" lang="ja-JP" altLang="en-US" sz="1200" dirty="0">
                <a:solidFill>
                  <a:schemeClr val="tx1"/>
                </a:solidFill>
                <a:latin typeface="BIZ UDPゴシック" panose="020B0400000000000000" pitchFamily="50" charset="-128"/>
                <a:ea typeface="BIZ UDPゴシック" panose="020B0400000000000000" pitchFamily="50" charset="-128"/>
              </a:rPr>
              <a:t>カ月です。</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9143D555-0D64-1FAA-79EB-67BEC7E87481}"/>
              </a:ext>
            </a:extLst>
          </p:cNvPr>
          <p:cNvSpPr/>
          <p:nvPr/>
        </p:nvSpPr>
        <p:spPr>
          <a:xfrm>
            <a:off x="1045722" y="4577340"/>
            <a:ext cx="7863783" cy="303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受付は</a:t>
            </a:r>
            <a:r>
              <a:rPr kumimoji="1" lang="en-US" altLang="ja-JP" sz="1200" dirty="0">
                <a:solidFill>
                  <a:schemeClr val="tx1"/>
                </a:solidFill>
                <a:latin typeface="BIZ UDPゴシック" panose="020B0400000000000000" pitchFamily="50" charset="-128"/>
                <a:ea typeface="BIZ UDPゴシック" panose="020B0400000000000000" pitchFamily="50" charset="-128"/>
              </a:rPr>
              <a:t>WEB</a:t>
            </a:r>
            <a:r>
              <a:rPr kumimoji="1" lang="ja-JP" altLang="en-US" sz="1200" dirty="0">
                <a:solidFill>
                  <a:schemeClr val="tx1"/>
                </a:solidFill>
                <a:latin typeface="BIZ UDPゴシック" panose="020B0400000000000000" pitchFamily="50" charset="-128"/>
                <a:ea typeface="BIZ UDPゴシック" panose="020B0400000000000000" pitchFamily="50" charset="-128"/>
              </a:rPr>
              <a:t>フォームからのみとなっております。フォローが必要な会員事業所については、商工会にてフォローをお願いいたします。また、申込等に係る調整は、会員事業所⇔パーク</a:t>
            </a:r>
            <a:r>
              <a:rPr kumimoji="1" lang="en-US" altLang="ja-JP" sz="1200" dirty="0">
                <a:solidFill>
                  <a:schemeClr val="tx1"/>
                </a:solidFill>
                <a:latin typeface="BIZ UDPゴシック" panose="020B0400000000000000" pitchFamily="50" charset="-128"/>
                <a:ea typeface="BIZ UDPゴシック" panose="020B0400000000000000" pitchFamily="50" charset="-128"/>
              </a:rPr>
              <a:t>24</a:t>
            </a:r>
            <a:r>
              <a:rPr kumimoji="1" lang="ja-JP" altLang="en-US" sz="1200" dirty="0">
                <a:solidFill>
                  <a:schemeClr val="tx1"/>
                </a:solidFill>
                <a:latin typeface="BIZ UDPゴシック" panose="020B0400000000000000" pitchFamily="50" charset="-128"/>
                <a:ea typeface="BIZ UDPゴシック" panose="020B0400000000000000" pitchFamily="50" charset="-128"/>
              </a:rPr>
              <a:t>社間で直接行っていただきます。</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D053351A-76A9-6208-CC1D-885615EBA4CD}"/>
              </a:ext>
            </a:extLst>
          </p:cNvPr>
          <p:cNvSpPr/>
          <p:nvPr/>
        </p:nvSpPr>
        <p:spPr>
          <a:xfrm>
            <a:off x="8210516" y="3738037"/>
            <a:ext cx="666353" cy="3573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次頁へ</a:t>
            </a:r>
          </a:p>
        </p:txBody>
      </p:sp>
      <p:sp>
        <p:nvSpPr>
          <p:cNvPr id="65" name="スライド番号プレースホルダー 3">
            <a:extLst>
              <a:ext uri="{FF2B5EF4-FFF2-40B4-BE49-F238E27FC236}">
                <a16:creationId xmlns:a16="http://schemas.microsoft.com/office/drawing/2014/main" id="{8ECE9595-ABB4-DB31-C5D8-60215639C398}"/>
              </a:ext>
            </a:extLst>
          </p:cNvPr>
          <p:cNvSpPr>
            <a:spLocks noGrp="1"/>
          </p:cNvSpPr>
          <p:nvPr>
            <p:ph type="sldNum" sz="quarter" idx="12"/>
          </p:nvPr>
        </p:nvSpPr>
        <p:spPr>
          <a:xfrm>
            <a:off x="7086600" y="6492875"/>
            <a:ext cx="2057400" cy="365125"/>
          </a:xfrm>
        </p:spPr>
        <p:txBody>
          <a:bodyPr/>
          <a:lstStyle/>
          <a:p>
            <a:r>
              <a:rPr kumimoji="1" lang="ja-JP" altLang="en-US" dirty="0">
                <a:latin typeface="BIZ UDPゴシック" panose="020B0400000000000000" pitchFamily="50" charset="-128"/>
                <a:ea typeface="BIZ UDPゴシック" panose="020B0400000000000000" pitchFamily="50" charset="-128"/>
              </a:rPr>
              <a:t>５</a:t>
            </a:r>
          </a:p>
        </p:txBody>
      </p:sp>
    </p:spTree>
    <p:extLst>
      <p:ext uri="{BB962C8B-B14F-4D97-AF65-F5344CB8AC3E}">
        <p14:creationId xmlns:p14="http://schemas.microsoft.com/office/powerpoint/2010/main" val="3272657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D40F5105-E8FF-4893-B415-4B1CBC13AF15}"/>
              </a:ext>
            </a:extLst>
          </p:cNvPr>
          <p:cNvSpPr/>
          <p:nvPr/>
        </p:nvSpPr>
        <p:spPr>
          <a:xfrm>
            <a:off x="2224654" y="696102"/>
            <a:ext cx="1514566" cy="1535262"/>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0C7FAC00-C19A-4B11-9B63-D2CFF793EE19}"/>
              </a:ext>
            </a:extLst>
          </p:cNvPr>
          <p:cNvSpPr/>
          <p:nvPr/>
        </p:nvSpPr>
        <p:spPr>
          <a:xfrm>
            <a:off x="3893199" y="697670"/>
            <a:ext cx="1631156" cy="1533694"/>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E4A1B3A7-FF93-4F0E-ABF3-A51EDCF57D45}"/>
              </a:ext>
            </a:extLst>
          </p:cNvPr>
          <p:cNvSpPr/>
          <p:nvPr/>
        </p:nvSpPr>
        <p:spPr>
          <a:xfrm>
            <a:off x="5703345" y="697670"/>
            <a:ext cx="1514566" cy="1533694"/>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80242716-3637-4746-B3A0-B53573AD003E}"/>
              </a:ext>
            </a:extLst>
          </p:cNvPr>
          <p:cNvSpPr/>
          <p:nvPr/>
        </p:nvSpPr>
        <p:spPr>
          <a:xfrm>
            <a:off x="7394939" y="696102"/>
            <a:ext cx="1514566" cy="37600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pic>
        <p:nvPicPr>
          <p:cNvPr id="19" name="図 18">
            <a:extLst>
              <a:ext uri="{FF2B5EF4-FFF2-40B4-BE49-F238E27FC236}">
                <a16:creationId xmlns:a16="http://schemas.microsoft.com/office/drawing/2014/main" id="{21AEF3C8-D48E-43DB-9DF9-C5900AF64C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323" y="794198"/>
            <a:ext cx="1219201" cy="1219201"/>
          </a:xfrm>
          <a:prstGeom prst="rect">
            <a:avLst/>
          </a:prstGeom>
        </p:spPr>
      </p:pic>
      <p:pic>
        <p:nvPicPr>
          <p:cNvPr id="21" name="図 20">
            <a:extLst>
              <a:ext uri="{FF2B5EF4-FFF2-40B4-BE49-F238E27FC236}">
                <a16:creationId xmlns:a16="http://schemas.microsoft.com/office/drawing/2014/main" id="{B4DA256B-AFBE-42A7-92A1-58CEAFD560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4575" y="1044962"/>
            <a:ext cx="1105235" cy="1043078"/>
          </a:xfrm>
          <a:prstGeom prst="rect">
            <a:avLst/>
          </a:prstGeom>
        </p:spPr>
      </p:pic>
      <p:pic>
        <p:nvPicPr>
          <p:cNvPr id="23" name="図 22">
            <a:extLst>
              <a:ext uri="{FF2B5EF4-FFF2-40B4-BE49-F238E27FC236}">
                <a16:creationId xmlns:a16="http://schemas.microsoft.com/office/drawing/2014/main" id="{F6299A03-3976-4A90-8C97-1682696D2C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5964" y="794198"/>
            <a:ext cx="1097881" cy="1298779"/>
          </a:xfrm>
          <a:prstGeom prst="rect">
            <a:avLst/>
          </a:prstGeom>
        </p:spPr>
      </p:pic>
      <p:sp>
        <p:nvSpPr>
          <p:cNvPr id="27" name="正方形/長方形 26">
            <a:extLst>
              <a:ext uri="{FF2B5EF4-FFF2-40B4-BE49-F238E27FC236}">
                <a16:creationId xmlns:a16="http://schemas.microsoft.com/office/drawing/2014/main" id="{207D5950-DBFD-4B61-8771-ECE8FE06BA3F}"/>
              </a:ext>
            </a:extLst>
          </p:cNvPr>
          <p:cNvSpPr/>
          <p:nvPr/>
        </p:nvSpPr>
        <p:spPr>
          <a:xfrm>
            <a:off x="6066804" y="794198"/>
            <a:ext cx="873760" cy="304801"/>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商工会</a:t>
            </a:r>
          </a:p>
        </p:txBody>
      </p:sp>
      <p:sp>
        <p:nvSpPr>
          <p:cNvPr id="29" name="正方形/長方形 28">
            <a:extLst>
              <a:ext uri="{FF2B5EF4-FFF2-40B4-BE49-F238E27FC236}">
                <a16:creationId xmlns:a16="http://schemas.microsoft.com/office/drawing/2014/main" id="{C2892951-B5B4-4561-879D-9E924FD1D644}"/>
              </a:ext>
            </a:extLst>
          </p:cNvPr>
          <p:cNvSpPr/>
          <p:nvPr/>
        </p:nvSpPr>
        <p:spPr>
          <a:xfrm>
            <a:off x="4290761" y="794198"/>
            <a:ext cx="873760" cy="304801"/>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県連合会</a:t>
            </a:r>
          </a:p>
        </p:txBody>
      </p:sp>
      <p:sp>
        <p:nvSpPr>
          <p:cNvPr id="31" name="正方形/長方形 30">
            <a:extLst>
              <a:ext uri="{FF2B5EF4-FFF2-40B4-BE49-F238E27FC236}">
                <a16:creationId xmlns:a16="http://schemas.microsoft.com/office/drawing/2014/main" id="{0390C50D-F31D-4FD3-9D6C-52A404D14AF1}"/>
              </a:ext>
            </a:extLst>
          </p:cNvPr>
          <p:cNvSpPr/>
          <p:nvPr/>
        </p:nvSpPr>
        <p:spPr>
          <a:xfrm>
            <a:off x="7696478" y="752458"/>
            <a:ext cx="1028077" cy="304801"/>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会員事業所</a:t>
            </a:r>
          </a:p>
        </p:txBody>
      </p:sp>
      <p:sp>
        <p:nvSpPr>
          <p:cNvPr id="38" name="正方形/長方形 37">
            <a:extLst>
              <a:ext uri="{FF2B5EF4-FFF2-40B4-BE49-F238E27FC236}">
                <a16:creationId xmlns:a16="http://schemas.microsoft.com/office/drawing/2014/main" id="{6DE27CF1-88A1-4E6D-8355-0B4A3DF0B299}"/>
              </a:ext>
            </a:extLst>
          </p:cNvPr>
          <p:cNvSpPr/>
          <p:nvPr/>
        </p:nvSpPr>
        <p:spPr>
          <a:xfrm>
            <a:off x="554353" y="696100"/>
            <a:ext cx="1514566" cy="376007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pic>
        <p:nvPicPr>
          <p:cNvPr id="42" name="図 41">
            <a:extLst>
              <a:ext uri="{FF2B5EF4-FFF2-40B4-BE49-F238E27FC236}">
                <a16:creationId xmlns:a16="http://schemas.microsoft.com/office/drawing/2014/main" id="{32A64B22-EF2F-40EB-AD14-2BD8D94933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593" y="778375"/>
            <a:ext cx="1269740" cy="1376556"/>
          </a:xfrm>
          <a:prstGeom prst="rect">
            <a:avLst/>
          </a:prstGeom>
        </p:spPr>
      </p:pic>
      <p:pic>
        <p:nvPicPr>
          <p:cNvPr id="44" name="図 43">
            <a:extLst>
              <a:ext uri="{FF2B5EF4-FFF2-40B4-BE49-F238E27FC236}">
                <a16:creationId xmlns:a16="http://schemas.microsoft.com/office/drawing/2014/main" id="{A50C5AEE-C954-4AE2-881D-6C5CE84BBE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0149" y="885773"/>
            <a:ext cx="1124254" cy="1219201"/>
          </a:xfrm>
          <a:prstGeom prst="rect">
            <a:avLst/>
          </a:prstGeom>
        </p:spPr>
      </p:pic>
      <p:sp>
        <p:nvSpPr>
          <p:cNvPr id="46" name="正方形/長方形 45">
            <a:extLst>
              <a:ext uri="{FF2B5EF4-FFF2-40B4-BE49-F238E27FC236}">
                <a16:creationId xmlns:a16="http://schemas.microsoft.com/office/drawing/2014/main" id="{25D10B89-5191-4B81-B8F5-7662F0D43064}"/>
              </a:ext>
            </a:extLst>
          </p:cNvPr>
          <p:cNvSpPr/>
          <p:nvPr/>
        </p:nvSpPr>
        <p:spPr>
          <a:xfrm>
            <a:off x="2557126" y="792630"/>
            <a:ext cx="873760" cy="304801"/>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全国連</a:t>
            </a:r>
          </a:p>
        </p:txBody>
      </p:sp>
      <p:sp>
        <p:nvSpPr>
          <p:cNvPr id="48" name="正方形/長方形 47">
            <a:extLst>
              <a:ext uri="{FF2B5EF4-FFF2-40B4-BE49-F238E27FC236}">
                <a16:creationId xmlns:a16="http://schemas.microsoft.com/office/drawing/2014/main" id="{3779570C-D71D-4F34-9281-2586F23246BF}"/>
              </a:ext>
            </a:extLst>
          </p:cNvPr>
          <p:cNvSpPr/>
          <p:nvPr/>
        </p:nvSpPr>
        <p:spPr>
          <a:xfrm>
            <a:off x="889291" y="743530"/>
            <a:ext cx="873760" cy="304801"/>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パーク</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24</a:t>
            </a:r>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76" name="正方形/長方形 75">
            <a:extLst>
              <a:ext uri="{FF2B5EF4-FFF2-40B4-BE49-F238E27FC236}">
                <a16:creationId xmlns:a16="http://schemas.microsoft.com/office/drawing/2014/main" id="{A935C9D8-371D-49BC-9B52-9C193FEDDB13}"/>
              </a:ext>
            </a:extLst>
          </p:cNvPr>
          <p:cNvSpPr/>
          <p:nvPr/>
        </p:nvSpPr>
        <p:spPr>
          <a:xfrm>
            <a:off x="105470" y="3371753"/>
            <a:ext cx="340283" cy="106703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設置</a:t>
            </a:r>
          </a:p>
        </p:txBody>
      </p:sp>
      <p:cxnSp>
        <p:nvCxnSpPr>
          <p:cNvPr id="87" name="直線コネクタ 86">
            <a:extLst>
              <a:ext uri="{FF2B5EF4-FFF2-40B4-BE49-F238E27FC236}">
                <a16:creationId xmlns:a16="http://schemas.microsoft.com/office/drawing/2014/main" id="{C1FFDDBB-0F5E-453A-9629-4E10A63C207C}"/>
              </a:ext>
            </a:extLst>
          </p:cNvPr>
          <p:cNvCxnSpPr>
            <a:cxnSpLocks/>
          </p:cNvCxnSpPr>
          <p:nvPr/>
        </p:nvCxnSpPr>
        <p:spPr>
          <a:xfrm>
            <a:off x="36169" y="2236408"/>
            <a:ext cx="899407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416D3742-D8A2-405A-9DAF-5E16CA1E9A37}"/>
              </a:ext>
            </a:extLst>
          </p:cNvPr>
          <p:cNvCxnSpPr>
            <a:cxnSpLocks/>
          </p:cNvCxnSpPr>
          <p:nvPr/>
        </p:nvCxnSpPr>
        <p:spPr>
          <a:xfrm>
            <a:off x="36169" y="3337598"/>
            <a:ext cx="9016391"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63A5882C-9952-4517-B125-D41D4AF76A00}"/>
              </a:ext>
            </a:extLst>
          </p:cNvPr>
          <p:cNvSpPr>
            <a:spLocks noGrp="1"/>
          </p:cNvSpPr>
          <p:nvPr>
            <p:ph type="sldNum" sz="quarter" idx="12"/>
          </p:nvPr>
        </p:nvSpPr>
        <p:spPr>
          <a:xfrm>
            <a:off x="7086600" y="6520997"/>
            <a:ext cx="2057400" cy="365125"/>
          </a:xfrm>
        </p:spPr>
        <p:txBody>
          <a:bodyPr/>
          <a:lstStyle/>
          <a:p>
            <a:r>
              <a:rPr kumimoji="1" lang="ja-JP" altLang="en-US" dirty="0">
                <a:latin typeface="BIZ UDPゴシック" panose="020B0400000000000000" pitchFamily="50" charset="-128"/>
                <a:ea typeface="BIZ UDPゴシック" panose="020B0400000000000000" pitchFamily="50" charset="-128"/>
              </a:rPr>
              <a:t>６</a:t>
            </a:r>
          </a:p>
        </p:txBody>
      </p:sp>
      <p:cxnSp>
        <p:nvCxnSpPr>
          <p:cNvPr id="62" name="直線矢印コネクタ 61">
            <a:extLst>
              <a:ext uri="{FF2B5EF4-FFF2-40B4-BE49-F238E27FC236}">
                <a16:creationId xmlns:a16="http://schemas.microsoft.com/office/drawing/2014/main" id="{41B6FD86-812B-41DE-A980-1DF031754D44}"/>
              </a:ext>
            </a:extLst>
          </p:cNvPr>
          <p:cNvCxnSpPr>
            <a:cxnSpLocks/>
          </p:cNvCxnSpPr>
          <p:nvPr/>
        </p:nvCxnSpPr>
        <p:spPr>
          <a:xfrm flipH="1">
            <a:off x="1225485" y="3689314"/>
            <a:ext cx="7013542"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CD4D5E4B-57E4-441B-998F-F4BBF09B9797}"/>
              </a:ext>
            </a:extLst>
          </p:cNvPr>
          <p:cNvSpPr txBox="1"/>
          <p:nvPr/>
        </p:nvSpPr>
        <p:spPr>
          <a:xfrm>
            <a:off x="3798862" y="3345027"/>
            <a:ext cx="1904483" cy="276999"/>
          </a:xfrm>
          <a:prstGeom prst="rect">
            <a:avLst/>
          </a:prstGeom>
          <a:noFill/>
        </p:spPr>
        <p:txBody>
          <a:bodyPr wrap="square">
            <a:spAutoFit/>
          </a:bodyPr>
          <a:lstStyle/>
          <a:p>
            <a:r>
              <a:rPr kumimoji="1" lang="ja-JP" altLang="en-US" sz="1200" b="1" dirty="0">
                <a:solidFill>
                  <a:schemeClr val="tx1"/>
                </a:solidFill>
                <a:latin typeface="BIZ UDPゴシック" panose="020B0400000000000000" pitchFamily="50" charset="-128"/>
                <a:ea typeface="BIZ UDPゴシック" panose="020B0400000000000000" pitchFamily="50" charset="-128"/>
              </a:rPr>
              <a:t>⑥機器設置に関する調整</a:t>
            </a:r>
          </a:p>
        </p:txBody>
      </p:sp>
      <p:sp>
        <p:nvSpPr>
          <p:cNvPr id="3" name="正方形/長方形 2">
            <a:extLst>
              <a:ext uri="{FF2B5EF4-FFF2-40B4-BE49-F238E27FC236}">
                <a16:creationId xmlns:a16="http://schemas.microsoft.com/office/drawing/2014/main" id="{0D0541B4-DD40-B970-A200-7B5FBF0E4193}"/>
              </a:ext>
            </a:extLst>
          </p:cNvPr>
          <p:cNvSpPr/>
          <p:nvPr/>
        </p:nvSpPr>
        <p:spPr>
          <a:xfrm>
            <a:off x="0" y="0"/>
            <a:ext cx="9144000" cy="565608"/>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dirty="0">
                <a:latin typeface="BIZ UDPゴシック" panose="020B0400000000000000" pitchFamily="50" charset="-128"/>
                <a:ea typeface="BIZ UDPゴシック" panose="020B0400000000000000" pitchFamily="50" charset="-128"/>
              </a:rPr>
              <a:t>	</a:t>
            </a:r>
            <a:r>
              <a:rPr kumimoji="1" lang="ja-JP" altLang="en-US" sz="2000" b="1" dirty="0">
                <a:latin typeface="BIZ UDPゴシック" panose="020B0400000000000000" pitchFamily="50" charset="-128"/>
                <a:ea typeface="BIZ UDPゴシック" panose="020B0400000000000000" pitchFamily="50" charset="-128"/>
              </a:rPr>
              <a:t>タイムズペイの申込・審査、設置</a:t>
            </a:r>
            <a:endParaRPr kumimoji="1" lang="en-US" altLang="ja-JP" sz="2000" b="1" dirty="0">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2F0D94DC-E151-51B2-3BC6-4FEC044635BC}"/>
              </a:ext>
            </a:extLst>
          </p:cNvPr>
          <p:cNvCxnSpPr>
            <a:cxnSpLocks/>
          </p:cNvCxnSpPr>
          <p:nvPr/>
        </p:nvCxnSpPr>
        <p:spPr>
          <a:xfrm flipH="1">
            <a:off x="1313248" y="4087949"/>
            <a:ext cx="6925779" cy="0"/>
          </a:xfrm>
          <a:prstGeom prst="straightConnector1">
            <a:avLst/>
          </a:prstGeom>
          <a:ln w="57150">
            <a:headEnd type="triangle"/>
            <a:tailEnd type="ova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42E69FE4-8E4D-8F04-73B8-57F2012EF45E}"/>
              </a:ext>
            </a:extLst>
          </p:cNvPr>
          <p:cNvSpPr txBox="1"/>
          <p:nvPr/>
        </p:nvSpPr>
        <p:spPr>
          <a:xfrm>
            <a:off x="4137256" y="3791060"/>
            <a:ext cx="1132003" cy="280115"/>
          </a:xfrm>
          <a:prstGeom prst="rect">
            <a:avLst/>
          </a:prstGeom>
          <a:noFill/>
        </p:spPr>
        <p:txBody>
          <a:bodyPr wrap="square">
            <a:spAutoFit/>
          </a:bodyPr>
          <a:lstStyle/>
          <a:p>
            <a:r>
              <a:rPr kumimoji="1" lang="ja-JP" altLang="en-US" sz="1200" b="1" dirty="0">
                <a:solidFill>
                  <a:schemeClr val="tx1"/>
                </a:solidFill>
                <a:latin typeface="BIZ UDPゴシック" panose="020B0400000000000000" pitchFamily="50" charset="-128"/>
                <a:ea typeface="BIZ UDPゴシック" panose="020B0400000000000000" pitchFamily="50" charset="-128"/>
              </a:rPr>
              <a:t>⑥機器の設置</a:t>
            </a:r>
          </a:p>
        </p:txBody>
      </p:sp>
      <p:sp>
        <p:nvSpPr>
          <p:cNvPr id="11" name="正方形/長方形 10">
            <a:extLst>
              <a:ext uri="{FF2B5EF4-FFF2-40B4-BE49-F238E27FC236}">
                <a16:creationId xmlns:a16="http://schemas.microsoft.com/office/drawing/2014/main" id="{ABB211C0-81E4-FE20-ECAB-5EF9E244CC88}"/>
              </a:ext>
            </a:extLst>
          </p:cNvPr>
          <p:cNvSpPr/>
          <p:nvPr/>
        </p:nvSpPr>
        <p:spPr>
          <a:xfrm>
            <a:off x="8219943" y="3918449"/>
            <a:ext cx="666353" cy="3573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設置！</a:t>
            </a:r>
          </a:p>
        </p:txBody>
      </p:sp>
      <p:sp>
        <p:nvSpPr>
          <p:cNvPr id="13" name="正方形/長方形 12">
            <a:extLst>
              <a:ext uri="{FF2B5EF4-FFF2-40B4-BE49-F238E27FC236}">
                <a16:creationId xmlns:a16="http://schemas.microsoft.com/office/drawing/2014/main" id="{7DBD92E0-A4C7-2C17-B771-D37288A4B8AB}"/>
              </a:ext>
            </a:extLst>
          </p:cNvPr>
          <p:cNvSpPr/>
          <p:nvPr/>
        </p:nvSpPr>
        <p:spPr>
          <a:xfrm>
            <a:off x="58488" y="4611411"/>
            <a:ext cx="8994072" cy="19266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⑤申込・審査</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会員事業所⇒パーク</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24】</a:t>
            </a:r>
          </a:p>
          <a:p>
            <a:pPr>
              <a:lnSpc>
                <a:spcPts val="1700"/>
              </a:lnSpc>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申込書に記入いただき、本人確認書類等の必要書類（</a:t>
            </a:r>
            <a:r>
              <a:rPr kumimoji="1" lang="en-US" altLang="ja-JP" sz="1200" dirty="0">
                <a:solidFill>
                  <a:schemeClr val="tx1"/>
                </a:solidFill>
                <a:latin typeface="BIZ UDPゴシック" panose="020B0400000000000000" pitchFamily="50" charset="-128"/>
                <a:ea typeface="BIZ UDPゴシック" panose="020B0400000000000000" pitchFamily="50" charset="-128"/>
                <a:hlinkClick r:id="rId8"/>
              </a:rPr>
              <a:t>https://timespay.jp/faq/need_signup.html</a:t>
            </a:r>
            <a:r>
              <a:rPr kumimoji="1" lang="ja-JP" altLang="en-US" sz="1200" dirty="0">
                <a:solidFill>
                  <a:schemeClr val="tx1"/>
                </a:solidFill>
                <a:latin typeface="BIZ UDPゴシック" panose="020B0400000000000000" pitchFamily="50" charset="-128"/>
                <a:ea typeface="BIZ UDPゴシック" panose="020B0400000000000000" pitchFamily="50" charset="-128"/>
              </a:rPr>
              <a:t>）をご準備いただきます。</a:t>
            </a:r>
          </a:p>
          <a:p>
            <a:pPr>
              <a:lnSpc>
                <a:spcPts val="1700"/>
              </a:lnSpc>
            </a:pPr>
            <a:r>
              <a:rPr kumimoji="1" lang="ja-JP" altLang="en-US" sz="1200" dirty="0">
                <a:solidFill>
                  <a:schemeClr val="tx1"/>
                </a:solidFill>
                <a:latin typeface="BIZ UDPゴシック" panose="020B0400000000000000" pitchFamily="50" charset="-128"/>
                <a:ea typeface="BIZ UDPゴシック" panose="020B0400000000000000" pitchFamily="50" charset="-128"/>
              </a:rPr>
              <a:t>　・パーク</a:t>
            </a:r>
            <a:r>
              <a:rPr kumimoji="1" lang="en-US" altLang="ja-JP" sz="1200" dirty="0">
                <a:solidFill>
                  <a:schemeClr val="tx1"/>
                </a:solidFill>
                <a:latin typeface="BIZ UDPゴシック" panose="020B0400000000000000" pitchFamily="50" charset="-128"/>
                <a:ea typeface="BIZ UDPゴシック" panose="020B0400000000000000" pitchFamily="50" charset="-128"/>
              </a:rPr>
              <a:t>24</a:t>
            </a:r>
            <a:r>
              <a:rPr kumimoji="1" lang="ja-JP" altLang="en-US" sz="1200" dirty="0">
                <a:solidFill>
                  <a:schemeClr val="tx1"/>
                </a:solidFill>
                <a:latin typeface="BIZ UDPゴシック" panose="020B0400000000000000" pitchFamily="50" charset="-128"/>
                <a:ea typeface="BIZ UDPゴシック" panose="020B0400000000000000" pitchFamily="50" charset="-128"/>
              </a:rPr>
              <a:t>社の営業担当が、会員事業所を適宜フォローし、申込書類を回収後、書類確認を行います。</a:t>
            </a:r>
          </a:p>
          <a:p>
            <a:pPr>
              <a:lnSpc>
                <a:spcPts val="1700"/>
              </a:lnSpc>
            </a:pPr>
            <a:r>
              <a:rPr kumimoji="1" lang="ja-JP" altLang="en-US" sz="1200" dirty="0">
                <a:solidFill>
                  <a:schemeClr val="tx1"/>
                </a:solidFill>
                <a:latin typeface="BIZ UDPゴシック" panose="020B0400000000000000" pitchFamily="50" charset="-128"/>
                <a:ea typeface="BIZ UDPゴシック" panose="020B0400000000000000" pitchFamily="50" charset="-128"/>
              </a:rPr>
              <a:t>　・カードブランド審査を経て、審査</a:t>
            </a:r>
            <a:r>
              <a:rPr kumimoji="1" lang="en-US" altLang="ja-JP" sz="1200" dirty="0">
                <a:solidFill>
                  <a:schemeClr val="tx1"/>
                </a:solidFill>
                <a:latin typeface="BIZ UDPゴシック" panose="020B0400000000000000" pitchFamily="50" charset="-128"/>
                <a:ea typeface="BIZ UDPゴシック" panose="020B0400000000000000" pitchFamily="50" charset="-128"/>
              </a:rPr>
              <a:t>OK</a:t>
            </a:r>
            <a:r>
              <a:rPr kumimoji="1" lang="ja-JP" altLang="en-US" sz="1200" dirty="0">
                <a:solidFill>
                  <a:schemeClr val="tx1"/>
                </a:solidFill>
                <a:latin typeface="BIZ UDPゴシック" panose="020B0400000000000000" pitchFamily="50" charset="-128"/>
                <a:ea typeface="BIZ UDPゴシック" panose="020B0400000000000000" pitchFamily="50" charset="-128"/>
              </a:rPr>
              <a:t>の場合は機器発送となります。</a:t>
            </a:r>
            <a:br>
              <a:rPr kumimoji="1" lang="ja-JP" altLang="en-US" sz="1200" dirty="0">
                <a:solidFill>
                  <a:schemeClr val="tx1"/>
                </a:solidFill>
                <a:latin typeface="BIZ UDPゴシック" panose="020B0400000000000000" pitchFamily="50" charset="-128"/>
                <a:ea typeface="BIZ UDPゴシック" panose="020B0400000000000000" pitchFamily="50" charset="-128"/>
              </a:rPr>
            </a:br>
            <a:r>
              <a:rPr kumimoji="1" lang="ja-JP" altLang="en-US" sz="1200" dirty="0">
                <a:solidFill>
                  <a:schemeClr val="tx1"/>
                </a:solidFill>
                <a:latin typeface="BIZ UDPゴシック" panose="020B0400000000000000" pitchFamily="50" charset="-128"/>
                <a:ea typeface="BIZ UDPゴシック" panose="020B0400000000000000" pitchFamily="50" charset="-128"/>
              </a:rPr>
              <a:t>　　（審査</a:t>
            </a:r>
            <a:r>
              <a:rPr kumimoji="1" lang="en-US" altLang="ja-JP" sz="1200" dirty="0">
                <a:solidFill>
                  <a:schemeClr val="tx1"/>
                </a:solidFill>
                <a:latin typeface="BIZ UDPゴシック" panose="020B0400000000000000" pitchFamily="50" charset="-128"/>
                <a:ea typeface="BIZ UDPゴシック" panose="020B0400000000000000" pitchFamily="50" charset="-128"/>
              </a:rPr>
              <a:t>NG</a:t>
            </a:r>
            <a:r>
              <a:rPr kumimoji="1" lang="ja-JP" altLang="en-US" sz="1200" dirty="0">
                <a:solidFill>
                  <a:schemeClr val="tx1"/>
                </a:solidFill>
                <a:latin typeface="BIZ UDPゴシック" panose="020B0400000000000000" pitchFamily="50" charset="-128"/>
                <a:ea typeface="BIZ UDPゴシック" panose="020B0400000000000000" pitchFamily="50" charset="-128"/>
              </a:rPr>
              <a:t>の場合はパーク</a:t>
            </a:r>
            <a:r>
              <a:rPr kumimoji="1" lang="en-US" altLang="ja-JP" sz="1200" dirty="0">
                <a:solidFill>
                  <a:schemeClr val="tx1"/>
                </a:solidFill>
                <a:latin typeface="BIZ UDPゴシック" panose="020B0400000000000000" pitchFamily="50" charset="-128"/>
                <a:ea typeface="BIZ UDPゴシック" panose="020B0400000000000000" pitchFamily="50" charset="-128"/>
              </a:rPr>
              <a:t>24</a:t>
            </a:r>
            <a:r>
              <a:rPr kumimoji="1" lang="ja-JP" altLang="en-US" sz="1200" dirty="0">
                <a:solidFill>
                  <a:schemeClr val="tx1"/>
                </a:solidFill>
                <a:latin typeface="BIZ UDPゴシック" panose="020B0400000000000000" pitchFamily="50" charset="-128"/>
                <a:ea typeface="BIZ UDPゴシック" panose="020B0400000000000000" pitchFamily="50" charset="-128"/>
              </a:rPr>
              <a:t>社より会員事業所宛てに案内があります。）</a:t>
            </a:r>
          </a:p>
          <a:p>
            <a:pPr>
              <a:lnSpc>
                <a:spcPts val="1700"/>
              </a:lnSpc>
            </a:pP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⑥機器設置に関する調整</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パーク</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24⇔</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会員事業所</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a:t>
            </a:r>
          </a:p>
          <a:p>
            <a:pPr>
              <a:lnSpc>
                <a:spcPts val="1700"/>
              </a:lnSpc>
            </a:pPr>
            <a:r>
              <a:rPr kumimoji="1" lang="ja-JP" altLang="en-US" sz="1200" dirty="0">
                <a:solidFill>
                  <a:schemeClr val="tx1"/>
                </a:solidFill>
                <a:latin typeface="BIZ UDPゴシック" panose="020B0400000000000000" pitchFamily="50" charset="-128"/>
                <a:ea typeface="BIZ UDPゴシック" panose="020B0400000000000000" pitchFamily="50" charset="-128"/>
              </a:rPr>
              <a:t>　・機器設置に係る作業等は、パーク</a:t>
            </a:r>
            <a:r>
              <a:rPr kumimoji="1" lang="en-US" altLang="ja-JP" sz="1200" dirty="0">
                <a:solidFill>
                  <a:schemeClr val="tx1"/>
                </a:solidFill>
                <a:latin typeface="BIZ UDPゴシック" panose="020B0400000000000000" pitchFamily="50" charset="-128"/>
                <a:ea typeface="BIZ UDPゴシック" panose="020B0400000000000000" pitchFamily="50" charset="-128"/>
              </a:rPr>
              <a:t>24</a:t>
            </a:r>
            <a:r>
              <a:rPr kumimoji="1" lang="ja-JP" altLang="en-US" sz="1200" dirty="0">
                <a:solidFill>
                  <a:schemeClr val="tx1"/>
                </a:solidFill>
                <a:latin typeface="BIZ UDPゴシック" panose="020B0400000000000000" pitchFamily="50" charset="-128"/>
                <a:ea typeface="BIZ UDPゴシック" panose="020B0400000000000000" pitchFamily="50" charset="-128"/>
              </a:rPr>
              <a:t>社と会員事業所間にて直接実施していただくこととなります。</a:t>
            </a:r>
          </a:p>
        </p:txBody>
      </p:sp>
      <p:cxnSp>
        <p:nvCxnSpPr>
          <p:cNvPr id="24" name="直線矢印コネクタ 23">
            <a:extLst>
              <a:ext uri="{FF2B5EF4-FFF2-40B4-BE49-F238E27FC236}">
                <a16:creationId xmlns:a16="http://schemas.microsoft.com/office/drawing/2014/main" id="{84D6CEDF-6496-F9D1-F100-5D182C41B03F}"/>
              </a:ext>
            </a:extLst>
          </p:cNvPr>
          <p:cNvCxnSpPr>
            <a:cxnSpLocks/>
          </p:cNvCxnSpPr>
          <p:nvPr/>
        </p:nvCxnSpPr>
        <p:spPr>
          <a:xfrm>
            <a:off x="1205599" y="2831874"/>
            <a:ext cx="6934077" cy="0"/>
          </a:xfrm>
          <a:prstGeom prst="straightConnector1">
            <a:avLst/>
          </a:prstGeom>
          <a:ln w="57150">
            <a:headEnd type="triangle"/>
            <a:tailEnd type="ova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DF9A881A-6AAE-FC40-D935-2CC97E61A9DB}"/>
              </a:ext>
            </a:extLst>
          </p:cNvPr>
          <p:cNvSpPr txBox="1"/>
          <p:nvPr/>
        </p:nvSpPr>
        <p:spPr>
          <a:xfrm>
            <a:off x="4174557" y="2488566"/>
            <a:ext cx="1057400" cy="276999"/>
          </a:xfrm>
          <a:prstGeom prst="rect">
            <a:avLst/>
          </a:prstGeom>
          <a:noFill/>
        </p:spPr>
        <p:txBody>
          <a:bodyPr wrap="square">
            <a:spAutoFit/>
          </a:bodyP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⑤申込・審査</a:t>
            </a:r>
          </a:p>
        </p:txBody>
      </p:sp>
      <p:sp>
        <p:nvSpPr>
          <p:cNvPr id="28" name="正方形/長方形 27">
            <a:extLst>
              <a:ext uri="{FF2B5EF4-FFF2-40B4-BE49-F238E27FC236}">
                <a16:creationId xmlns:a16="http://schemas.microsoft.com/office/drawing/2014/main" id="{79EA22C7-3611-7730-5C9F-2B543296B6AB}"/>
              </a:ext>
            </a:extLst>
          </p:cNvPr>
          <p:cNvSpPr/>
          <p:nvPr/>
        </p:nvSpPr>
        <p:spPr>
          <a:xfrm>
            <a:off x="105470" y="2251230"/>
            <a:ext cx="340283" cy="106878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申込・審査</a:t>
            </a:r>
          </a:p>
        </p:txBody>
      </p:sp>
      <p:cxnSp>
        <p:nvCxnSpPr>
          <p:cNvPr id="30" name="直線コネクタ 29">
            <a:extLst>
              <a:ext uri="{FF2B5EF4-FFF2-40B4-BE49-F238E27FC236}">
                <a16:creationId xmlns:a16="http://schemas.microsoft.com/office/drawing/2014/main" id="{19C041CA-57A0-923C-A355-9E236430101F}"/>
              </a:ext>
            </a:extLst>
          </p:cNvPr>
          <p:cNvCxnSpPr>
            <a:cxnSpLocks/>
          </p:cNvCxnSpPr>
          <p:nvPr/>
        </p:nvCxnSpPr>
        <p:spPr>
          <a:xfrm>
            <a:off x="52645" y="4456178"/>
            <a:ext cx="9016391"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404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CDB9F2A-69BB-4810-818A-0D6A5F83F036}"/>
              </a:ext>
            </a:extLst>
          </p:cNvPr>
          <p:cNvSpPr txBox="1"/>
          <p:nvPr/>
        </p:nvSpPr>
        <p:spPr>
          <a:xfrm>
            <a:off x="477036" y="632690"/>
            <a:ext cx="8362164" cy="722377"/>
          </a:xfrm>
          <a:prstGeom prst="rect">
            <a:avLst/>
          </a:prstGeom>
          <a:noFill/>
        </p:spPr>
        <p:txBody>
          <a:bodyPr wrap="square" rtlCol="0">
            <a:spAutoFit/>
          </a:bodyPr>
          <a:lstStyle/>
          <a:p>
            <a:pPr marL="171450" indent="-171450">
              <a:lnSpc>
                <a:spcPts val="1700"/>
              </a:lnSpc>
              <a:buFont typeface="Wingdings" panose="05000000000000000000" pitchFamily="2" charset="2"/>
              <a:buChar char="l"/>
            </a:pPr>
            <a:r>
              <a:rPr kumimoji="1" lang="ja-JP" altLang="en-US" sz="1200" b="1" u="sng" dirty="0">
                <a:solidFill>
                  <a:schemeClr val="tx1"/>
                </a:solidFill>
                <a:latin typeface="BIZ UDPゴシック" panose="020B0400000000000000" pitchFamily="50" charset="-128"/>
                <a:ea typeface="BIZ UDPゴシック" panose="020B0400000000000000" pitchFamily="50" charset="-128"/>
              </a:rPr>
              <a:t>導入</a:t>
            </a:r>
            <a:r>
              <a:rPr kumimoji="1" lang="en-US" altLang="ja-JP" sz="1200" b="1" u="sng" dirty="0">
                <a:solidFill>
                  <a:schemeClr val="tx1"/>
                </a:solidFill>
                <a:latin typeface="BIZ UDPゴシック" panose="020B0400000000000000" pitchFamily="50" charset="-128"/>
                <a:ea typeface="BIZ UDPゴシック" panose="020B0400000000000000" pitchFamily="50" charset="-128"/>
              </a:rPr>
              <a:t>NG</a:t>
            </a:r>
            <a:r>
              <a:rPr kumimoji="1" lang="ja-JP" altLang="en-US" sz="1200" b="1" u="sng" dirty="0">
                <a:solidFill>
                  <a:schemeClr val="tx1"/>
                </a:solidFill>
                <a:latin typeface="BIZ UDPゴシック" panose="020B0400000000000000" pitchFamily="50" charset="-128"/>
                <a:ea typeface="BIZ UDPゴシック" panose="020B0400000000000000" pitchFamily="50" charset="-128"/>
              </a:rPr>
              <a:t>業種以外の業種でも販売方法、利用頻度等、パーク</a:t>
            </a:r>
            <a:r>
              <a:rPr kumimoji="1" lang="en-US" altLang="ja-JP" sz="1200" b="1" u="sng" dirty="0">
                <a:solidFill>
                  <a:schemeClr val="tx1"/>
                </a:solidFill>
                <a:latin typeface="BIZ UDPゴシック" panose="020B0400000000000000" pitchFamily="50" charset="-128"/>
                <a:ea typeface="BIZ UDPゴシック" panose="020B0400000000000000" pitchFamily="50" charset="-128"/>
              </a:rPr>
              <a:t>24</a:t>
            </a:r>
            <a:r>
              <a:rPr kumimoji="1" lang="ja-JP" altLang="en-US" sz="1200" b="1" u="sng" dirty="0">
                <a:solidFill>
                  <a:schemeClr val="tx1"/>
                </a:solidFill>
                <a:latin typeface="BIZ UDPゴシック" panose="020B0400000000000000" pitchFamily="50" charset="-128"/>
                <a:ea typeface="BIZ UDPゴシック" panose="020B0400000000000000" pitchFamily="50" charset="-128"/>
              </a:rPr>
              <a:t>社にて導入可否に係る事前審査があります</a:t>
            </a: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171450" indent="-171450">
              <a:lnSpc>
                <a:spcPts val="1700"/>
              </a:lnSpc>
              <a:buFont typeface="Wingdings" panose="05000000000000000000" pitchFamily="2" charset="2"/>
              <a:buChar char="l"/>
            </a:pPr>
            <a:r>
              <a:rPr kumimoji="1" lang="ja-JP" altLang="en-US" sz="1200" b="1" u="sng" dirty="0">
                <a:solidFill>
                  <a:schemeClr val="tx1"/>
                </a:solidFill>
                <a:latin typeface="BIZ UDPゴシック" panose="020B0400000000000000" pitchFamily="50" charset="-128"/>
                <a:ea typeface="BIZ UDPゴシック" panose="020B0400000000000000" pitchFamily="50" charset="-128"/>
              </a:rPr>
              <a:t>パーク</a:t>
            </a:r>
            <a:r>
              <a:rPr kumimoji="1" lang="en-US" altLang="ja-JP" sz="1200" b="1" u="sng" dirty="0">
                <a:solidFill>
                  <a:schemeClr val="tx1"/>
                </a:solidFill>
                <a:latin typeface="BIZ UDPゴシック" panose="020B0400000000000000" pitchFamily="50" charset="-128"/>
                <a:ea typeface="BIZ UDPゴシック" panose="020B0400000000000000" pitchFamily="50" charset="-128"/>
              </a:rPr>
              <a:t>24</a:t>
            </a:r>
            <a:r>
              <a:rPr kumimoji="1" lang="ja-JP" altLang="en-US" sz="1200" b="1" u="sng" dirty="0">
                <a:solidFill>
                  <a:schemeClr val="tx1"/>
                </a:solidFill>
                <a:latin typeface="BIZ UDPゴシック" panose="020B0400000000000000" pitchFamily="50" charset="-128"/>
                <a:ea typeface="BIZ UDPゴシック" panose="020B0400000000000000" pitchFamily="50" charset="-128"/>
              </a:rPr>
              <a:t>社の</a:t>
            </a:r>
            <a:r>
              <a:rPr kumimoji="1" lang="ja-JP" altLang="en-US" sz="1200" b="1" u="sng" dirty="0">
                <a:latin typeface="BIZ UDPゴシック" panose="020B0400000000000000" pitchFamily="50" charset="-128"/>
                <a:ea typeface="BIZ UDPゴシック" panose="020B0400000000000000" pitchFamily="50" charset="-128"/>
              </a:rPr>
              <a:t>事前審査が通過し、申込を行ってもクレジットカードブランドの審査によって導入不可となる場合もありますのでご承知おきください。</a:t>
            </a:r>
            <a:endParaRPr kumimoji="1" lang="en-US" altLang="ja-JP" sz="1200" b="1" u="sng" dirty="0">
              <a:solidFill>
                <a:schemeClr val="tx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0FE670B8-4C47-42C3-BB94-2E108EE4044D}"/>
              </a:ext>
            </a:extLst>
          </p:cNvPr>
          <p:cNvSpPr>
            <a:spLocks noGrp="1"/>
          </p:cNvSpPr>
          <p:nvPr>
            <p:ph type="sldNum" sz="quarter" idx="12"/>
          </p:nvPr>
        </p:nvSpPr>
        <p:spPr>
          <a:xfrm>
            <a:off x="7086600" y="6492875"/>
            <a:ext cx="2057400" cy="365125"/>
          </a:xfrm>
        </p:spPr>
        <p:txBody>
          <a:bodyPr/>
          <a:lstStyle/>
          <a:p>
            <a:r>
              <a:rPr kumimoji="1" lang="ja-JP" altLang="en-US" dirty="0">
                <a:latin typeface="BIZ UDPゴシック" panose="020B0400000000000000" pitchFamily="50" charset="-128"/>
                <a:ea typeface="BIZ UDPゴシック" panose="020B0400000000000000" pitchFamily="50" charset="-128"/>
              </a:rPr>
              <a:t>７</a:t>
            </a:r>
          </a:p>
        </p:txBody>
      </p:sp>
      <p:graphicFrame>
        <p:nvGraphicFramePr>
          <p:cNvPr id="11" name="表 10">
            <a:extLst>
              <a:ext uri="{FF2B5EF4-FFF2-40B4-BE49-F238E27FC236}">
                <a16:creationId xmlns:a16="http://schemas.microsoft.com/office/drawing/2014/main" id="{D4EFDBEF-EA37-1113-A876-7121D5580F47}"/>
              </a:ext>
            </a:extLst>
          </p:cNvPr>
          <p:cNvGraphicFramePr>
            <a:graphicFrameLocks noGrp="1"/>
          </p:cNvGraphicFramePr>
          <p:nvPr>
            <p:extLst>
              <p:ext uri="{D42A27DB-BD31-4B8C-83A1-F6EECF244321}">
                <p14:modId xmlns:p14="http://schemas.microsoft.com/office/powerpoint/2010/main" val="3780584888"/>
              </p:ext>
            </p:extLst>
          </p:nvPr>
        </p:nvGraphicFramePr>
        <p:xfrm>
          <a:off x="406400" y="1445705"/>
          <a:ext cx="8432800" cy="5080000"/>
        </p:xfrm>
        <a:graphic>
          <a:graphicData uri="http://schemas.openxmlformats.org/drawingml/2006/table">
            <a:tbl>
              <a:tblPr/>
              <a:tblGrid>
                <a:gridCol w="2160548">
                  <a:extLst>
                    <a:ext uri="{9D8B030D-6E8A-4147-A177-3AD203B41FA5}">
                      <a16:colId xmlns:a16="http://schemas.microsoft.com/office/drawing/2014/main" val="3475162103"/>
                    </a:ext>
                  </a:extLst>
                </a:gridCol>
                <a:gridCol w="6272252">
                  <a:extLst>
                    <a:ext uri="{9D8B030D-6E8A-4147-A177-3AD203B41FA5}">
                      <a16:colId xmlns:a16="http://schemas.microsoft.com/office/drawing/2014/main" val="891846266"/>
                    </a:ext>
                  </a:extLst>
                </a:gridCol>
              </a:tblGrid>
              <a:tr h="254000">
                <a:tc rowSpan="13">
                  <a:txBody>
                    <a:bodyPr/>
                    <a:lstStyle/>
                    <a:p>
                      <a:pPr algn="ctr" fontAlgn="ctr"/>
                      <a:r>
                        <a:rPr lang="ja-JP" altLang="en-US" sz="1400" b="1" i="0" u="none" strike="noStrike" dirty="0">
                          <a:solidFill>
                            <a:srgbClr val="000000"/>
                          </a:solidFill>
                          <a:effectLst/>
                          <a:latin typeface="Meiryo UI" panose="020B0604030504040204" pitchFamily="34" charset="-128"/>
                          <a:ea typeface="Meiryo UI" panose="020B0604030504040204" pitchFamily="34" charset="-128"/>
                        </a:rPr>
                        <a:t>導入</a:t>
                      </a:r>
                      <a:r>
                        <a:rPr lang="en-US" altLang="ja-JP" sz="1400" b="1" i="0" u="none" strike="noStrike" dirty="0">
                          <a:solidFill>
                            <a:srgbClr val="000000"/>
                          </a:solidFill>
                          <a:effectLst/>
                          <a:latin typeface="Meiryo UI" panose="020B0604030504040204" pitchFamily="34" charset="-128"/>
                          <a:ea typeface="Meiryo UI" panose="020B0604030504040204" pitchFamily="34" charset="-128"/>
                        </a:rPr>
                        <a:t>NG</a:t>
                      </a:r>
                      <a:r>
                        <a:rPr lang="ja-JP" altLang="en-US" sz="1400" b="1" i="0" u="none" strike="noStrike" dirty="0">
                          <a:solidFill>
                            <a:srgbClr val="000000"/>
                          </a:solidFill>
                          <a:effectLst/>
                          <a:latin typeface="Meiryo UI" panose="020B0604030504040204" pitchFamily="34" charset="-128"/>
                          <a:ea typeface="Meiryo UI" panose="020B0604030504040204" pitchFamily="34" charset="-128"/>
                        </a:rPr>
                        <a:t>業種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ja-JP" altLang="en-US" sz="1200" b="0" i="0" u="none" strike="noStrike" dirty="0">
                          <a:solidFill>
                            <a:srgbClr val="000000"/>
                          </a:solidFill>
                          <a:effectLst/>
                          <a:latin typeface="Meiryo UI" panose="020B0604030504040204" pitchFamily="34" charset="-128"/>
                          <a:ea typeface="Meiryo UI" panose="020B0604030504040204" pitchFamily="34" charset="-128"/>
                        </a:rPr>
                        <a:t>⾵俗産業・ギャンブル系・公序良俗に反する業種（スナック・パブを含む）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9018659"/>
                  </a:ext>
                </a:extLst>
              </a:tr>
              <a:tr h="254000">
                <a:tc v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Meiryo UI" panose="020B0604030504040204" pitchFamily="34" charset="-128"/>
                          <a:ea typeface="Meiryo UI" panose="020B0604030504040204" pitchFamily="34" charset="-128"/>
                        </a:rPr>
                        <a:t>継続的役務</a:t>
                      </a:r>
                      <a:r>
                        <a:rPr lang="en-US" altLang="ja-JP" sz="1200" b="0" i="0" u="none" strike="noStrike">
                          <a:solidFill>
                            <a:srgbClr val="000000"/>
                          </a:solidFill>
                          <a:effectLst/>
                          <a:latin typeface="Meiryo UI" panose="020B0604030504040204" pitchFamily="34" charset="-128"/>
                          <a:ea typeface="Meiryo UI" panose="020B0604030504040204" pitchFamily="34" charset="-128"/>
                        </a:rPr>
                        <a:t>(</a:t>
                      </a:r>
                      <a:r>
                        <a:rPr lang="ja-JP" altLang="en-US" sz="1200" b="0" i="0" u="none" strike="noStrike">
                          <a:solidFill>
                            <a:srgbClr val="000000"/>
                          </a:solidFill>
                          <a:effectLst/>
                          <a:latin typeface="Meiryo UI" panose="020B0604030504040204" pitchFamily="34" charset="-128"/>
                          <a:ea typeface="Meiryo UI" panose="020B0604030504040204" pitchFamily="34" charset="-128"/>
                        </a:rPr>
                        <a:t>エステ・家庭教師派遣、結婚紹介等々</a:t>
                      </a:r>
                      <a:r>
                        <a:rPr lang="en-US" altLang="ja-JP" sz="1200" b="0" i="0" u="none" strike="noStrike">
                          <a:solidFill>
                            <a:srgbClr val="000000"/>
                          </a:solidFill>
                          <a:effectLst/>
                          <a:latin typeface="Meiryo UI" panose="020B0604030504040204" pitchFamily="34" charset="-128"/>
                          <a:ea typeface="Meiryo UI" panose="020B0604030504040204" pitchFamily="34"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6189165"/>
                  </a:ext>
                </a:extLst>
              </a:tr>
              <a:tr h="254000">
                <a:tc v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Meiryo UI" panose="020B0604030504040204" pitchFamily="34" charset="-128"/>
                          <a:ea typeface="Meiryo UI" panose="020B0604030504040204" pitchFamily="34" charset="-128"/>
                        </a:rPr>
                        <a:t>霊感商法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005656"/>
                  </a:ext>
                </a:extLst>
              </a:tr>
              <a:tr h="254000">
                <a:tc vMerge="1">
                  <a:txBody>
                    <a:bodyPr/>
                    <a:lstStyle/>
                    <a:p>
                      <a:endParaRPr kumimoji="1" lang="ja-JP" altLang="en-US"/>
                    </a:p>
                  </a:txBody>
                  <a:tcPr/>
                </a:tc>
                <a:tc>
                  <a:txBody>
                    <a:bodyPr/>
                    <a:lstStyle/>
                    <a:p>
                      <a:pPr algn="l" fontAlgn="ctr"/>
                      <a:r>
                        <a:rPr lang="ja-JP" altLang="en-US" sz="1200" b="0" i="0" u="none" strike="noStrike" dirty="0">
                          <a:solidFill>
                            <a:srgbClr val="000000"/>
                          </a:solidFill>
                          <a:effectLst/>
                          <a:latin typeface="Meiryo UI" panose="020B0604030504040204" pitchFamily="34" charset="-128"/>
                          <a:ea typeface="Meiryo UI" panose="020B0604030504040204" pitchFamily="34" charset="-128"/>
                        </a:rPr>
                        <a:t>アダルトショップ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9737822"/>
                  </a:ext>
                </a:extLst>
              </a:tr>
              <a:tr h="254000">
                <a:tc v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Meiryo UI" panose="020B0604030504040204" pitchFamily="34" charset="-128"/>
                          <a:ea typeface="Meiryo UI" panose="020B0604030504040204" pitchFamily="34" charset="-128"/>
                        </a:rPr>
                        <a:t>特定商法</a:t>
                      </a:r>
                      <a:r>
                        <a:rPr lang="en-US" altLang="ja-JP" sz="1200" b="0" i="0" u="none" strike="noStrike">
                          <a:solidFill>
                            <a:srgbClr val="000000"/>
                          </a:solidFill>
                          <a:effectLst/>
                          <a:latin typeface="Meiryo UI" panose="020B0604030504040204" pitchFamily="34" charset="-128"/>
                          <a:ea typeface="Meiryo UI" panose="020B0604030504040204" pitchFamily="34" charset="-128"/>
                        </a:rPr>
                        <a:t>(</a:t>
                      </a:r>
                      <a:r>
                        <a:rPr lang="ja-JP" altLang="en-US" sz="1200" b="0" i="0" u="none" strike="noStrike">
                          <a:solidFill>
                            <a:srgbClr val="000000"/>
                          </a:solidFill>
                          <a:effectLst/>
                          <a:latin typeface="Meiryo UI" panose="020B0604030504040204" pitchFamily="34" charset="-128"/>
                          <a:ea typeface="Meiryo UI" panose="020B0604030504040204" pitchFamily="34" charset="-128"/>
                        </a:rPr>
                        <a:t>キャッシュバック・連鎖販売・内職・デート・送り付け等々</a:t>
                      </a:r>
                      <a:r>
                        <a:rPr lang="en-US" altLang="ja-JP" sz="1200" b="0" i="0" u="none" strike="noStrike">
                          <a:solidFill>
                            <a:srgbClr val="000000"/>
                          </a:solidFill>
                          <a:effectLst/>
                          <a:latin typeface="Meiryo UI" panose="020B0604030504040204" pitchFamily="34" charset="-128"/>
                          <a:ea typeface="Meiryo UI" panose="020B0604030504040204" pitchFamily="34"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2708550"/>
                  </a:ext>
                </a:extLst>
              </a:tr>
              <a:tr h="254000">
                <a:tc v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Meiryo UI" panose="020B0604030504040204" pitchFamily="34" charset="-128"/>
                          <a:ea typeface="Meiryo UI" panose="020B0604030504040204" pitchFamily="34" charset="-128"/>
                        </a:rPr>
                        <a:t>探偵サービス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038459"/>
                  </a:ext>
                </a:extLst>
              </a:tr>
              <a:tr h="254000">
                <a:tc v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Meiryo UI" panose="020B0604030504040204" pitchFamily="34" charset="-128"/>
                          <a:ea typeface="Meiryo UI" panose="020B0604030504040204" pitchFamily="34" charset="-128"/>
                        </a:rPr>
                        <a:t>⾦券・ギフト券・チケット類・ショッピング枠の現⾦化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9232776"/>
                  </a:ext>
                </a:extLst>
              </a:tr>
              <a:tr h="254000">
                <a:tc v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Meiryo UI" panose="020B0604030504040204" pitchFamily="34" charset="-128"/>
                          <a:ea typeface="Meiryo UI" panose="020B0604030504040204" pitchFamily="34" charset="-128"/>
                        </a:rPr>
                        <a:t>ペット・⽣体販売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5765027"/>
                  </a:ext>
                </a:extLst>
              </a:tr>
              <a:tr h="254000">
                <a:tc vMerge="1">
                  <a:txBody>
                    <a:bodyPr/>
                    <a:lstStyle/>
                    <a:p>
                      <a:endParaRPr kumimoji="1" lang="ja-JP" altLang="en-US"/>
                    </a:p>
                  </a:txBody>
                  <a:tcPr/>
                </a:tc>
                <a:tc>
                  <a:txBody>
                    <a:bodyPr/>
                    <a:lstStyle/>
                    <a:p>
                      <a:pPr algn="l" fontAlgn="ctr"/>
                      <a:r>
                        <a:rPr lang="ja-JP" altLang="en-US" sz="1200" b="0" i="0" u="none" strike="noStrike" dirty="0">
                          <a:solidFill>
                            <a:srgbClr val="000000"/>
                          </a:solidFill>
                          <a:effectLst/>
                          <a:latin typeface="Meiryo UI" panose="020B0604030504040204" pitchFamily="34" charset="-128"/>
                          <a:ea typeface="Meiryo UI" panose="020B0604030504040204" pitchFamily="34" charset="-128"/>
                        </a:rPr>
                        <a:t>投資・共済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3454638"/>
                  </a:ext>
                </a:extLst>
              </a:tr>
              <a:tr h="254000">
                <a:tc vMerge="1">
                  <a:txBody>
                    <a:bodyPr/>
                    <a:lstStyle/>
                    <a:p>
                      <a:endParaRPr kumimoji="1" lang="ja-JP" altLang="en-US"/>
                    </a:p>
                  </a:txBody>
                  <a:tcPr/>
                </a:tc>
                <a:tc>
                  <a:txBody>
                    <a:bodyPr/>
                    <a:lstStyle/>
                    <a:p>
                      <a:pPr algn="l" fontAlgn="ctr"/>
                      <a:r>
                        <a:rPr lang="ja-JP" altLang="en-US" sz="1200" b="0" i="0" u="none" strike="noStrike" dirty="0">
                          <a:solidFill>
                            <a:srgbClr val="000000"/>
                          </a:solidFill>
                          <a:effectLst/>
                          <a:latin typeface="Meiryo UI" panose="020B0604030504040204" pitchFamily="34" charset="-128"/>
                          <a:ea typeface="Meiryo UI" panose="020B0604030504040204" pitchFamily="34" charset="-128"/>
                        </a:rPr>
                        <a:t>偽ブランド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059493"/>
                  </a:ext>
                </a:extLst>
              </a:tr>
              <a:tr h="254000">
                <a:tc vMerge="1">
                  <a:txBody>
                    <a:bodyPr/>
                    <a:lstStyle/>
                    <a:p>
                      <a:endParaRPr kumimoji="1" lang="ja-JP" altLang="en-US"/>
                    </a:p>
                  </a:txBody>
                  <a:tcPr/>
                </a:tc>
                <a:tc>
                  <a:txBody>
                    <a:bodyPr/>
                    <a:lstStyle/>
                    <a:p>
                      <a:pPr algn="l" fontAlgn="ctr"/>
                      <a:r>
                        <a:rPr lang="ja-JP" altLang="en-US" sz="1200" b="0" i="0" u="none" strike="noStrike" dirty="0">
                          <a:solidFill>
                            <a:srgbClr val="000000"/>
                          </a:solidFill>
                          <a:effectLst/>
                          <a:latin typeface="Meiryo UI" panose="020B0604030504040204" pitchFamily="34" charset="-128"/>
                          <a:ea typeface="Meiryo UI" panose="020B0604030504040204" pitchFamily="34" charset="-128"/>
                        </a:rPr>
                        <a:t>犯罪誘発・⾮合法ドラッグ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5962110"/>
                  </a:ext>
                </a:extLst>
              </a:tr>
              <a:tr h="254000">
                <a:tc vMerge="1">
                  <a:txBody>
                    <a:bodyPr/>
                    <a:lstStyle/>
                    <a:p>
                      <a:endParaRPr kumimoji="1" lang="ja-JP" altLang="en-US"/>
                    </a:p>
                  </a:txBody>
                  <a:tcPr/>
                </a:tc>
                <a:tc>
                  <a:txBody>
                    <a:bodyPr/>
                    <a:lstStyle/>
                    <a:p>
                      <a:pPr algn="l" fontAlgn="ctr"/>
                      <a:r>
                        <a:rPr lang="ja-JP" altLang="en-US" sz="1200" b="0" i="0" u="none" strike="noStrike" dirty="0">
                          <a:solidFill>
                            <a:srgbClr val="000000"/>
                          </a:solidFill>
                          <a:effectLst/>
                          <a:latin typeface="Meiryo UI" panose="020B0604030504040204" pitchFamily="34" charset="-128"/>
                          <a:ea typeface="Meiryo UI" panose="020B0604030504040204" pitchFamily="34" charset="-128"/>
                        </a:rPr>
                        <a:t>電話勧誘販売 反社会的勢⼒</a:t>
                      </a:r>
                      <a:r>
                        <a:rPr lang="en-US" altLang="ja-JP" sz="1200" b="0" i="0" u="none" strike="noStrike" dirty="0">
                          <a:solidFill>
                            <a:srgbClr val="000000"/>
                          </a:solidFill>
                          <a:effectLst/>
                          <a:latin typeface="Meiryo UI" panose="020B0604030504040204" pitchFamily="34" charset="-128"/>
                          <a:ea typeface="Meiryo UI" panose="020B0604030504040204" pitchFamily="34" charset="-128"/>
                        </a:rPr>
                        <a:t>(</a:t>
                      </a:r>
                      <a:r>
                        <a:rPr lang="ja-JP" altLang="en-US" sz="1200" b="0" i="0" u="none" strike="noStrike" dirty="0">
                          <a:solidFill>
                            <a:srgbClr val="000000"/>
                          </a:solidFill>
                          <a:effectLst/>
                          <a:latin typeface="Meiryo UI" panose="020B0604030504040204" pitchFamily="34" charset="-128"/>
                          <a:ea typeface="Meiryo UI" panose="020B0604030504040204" pitchFamily="34" charset="-128"/>
                        </a:rPr>
                        <a:t>暴⼒団員等</a:t>
                      </a:r>
                      <a:r>
                        <a:rPr lang="en-US" altLang="ja-JP" sz="1200" b="0" i="0" u="none" strike="noStrike" dirty="0">
                          <a:solidFill>
                            <a:srgbClr val="000000"/>
                          </a:solidFill>
                          <a:effectLst/>
                          <a:latin typeface="Meiryo UI" panose="020B0604030504040204" pitchFamily="34" charset="-128"/>
                          <a:ea typeface="Meiryo UI" panose="020B0604030504040204" pitchFamily="34" charset="-128"/>
                        </a:rPr>
                        <a:t>)</a:t>
                      </a:r>
                      <a:r>
                        <a:rPr lang="ja-JP" altLang="en-US" sz="1200" b="0" i="0" u="none" strike="noStrike" dirty="0">
                          <a:solidFill>
                            <a:srgbClr val="000000"/>
                          </a:solidFill>
                          <a:effectLst/>
                          <a:latin typeface="Meiryo UI" panose="020B0604030504040204" pitchFamily="34" charset="-128"/>
                          <a:ea typeface="Meiryo UI" panose="020B0604030504040204" pitchFamily="34" charset="-128"/>
                        </a:rPr>
                        <a:t>が経営を⽀配・関与していると認められる法⼈・個⼈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4318247"/>
                  </a:ext>
                </a:extLst>
              </a:tr>
              <a:tr h="254000">
                <a:tc v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Meiryo UI" panose="020B0604030504040204" pitchFamily="34" charset="-128"/>
                          <a:ea typeface="Meiryo UI" panose="020B0604030504040204" pitchFamily="34" charset="-128"/>
                        </a:rPr>
                        <a:t>役員・経営に実質的に関与するものが暴⼒団員等と関与を認められる法⼈・個⼈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787768"/>
                  </a:ext>
                </a:extLst>
              </a:tr>
              <a:tr h="254000">
                <a:tc rowSpan="6">
                  <a:txBody>
                    <a:bodyPr/>
                    <a:lstStyle/>
                    <a:p>
                      <a:pPr algn="ctr" fontAlgn="ctr"/>
                      <a:r>
                        <a:rPr lang="ja-JP" altLang="en-US" sz="1400" b="1" i="0" u="none" strike="noStrike" dirty="0">
                          <a:solidFill>
                            <a:srgbClr val="000000"/>
                          </a:solidFill>
                          <a:effectLst/>
                          <a:latin typeface="Meiryo UI" panose="020B0604030504040204" pitchFamily="34" charset="-128"/>
                          <a:ea typeface="Meiryo UI" panose="020B0604030504040204" pitchFamily="34" charset="-128"/>
                        </a:rPr>
                        <a:t>その他導入</a:t>
                      </a:r>
                      <a:r>
                        <a:rPr lang="en-US" altLang="ja-JP" sz="1400" b="1" i="0" u="none" strike="noStrike" dirty="0">
                          <a:solidFill>
                            <a:srgbClr val="000000"/>
                          </a:solidFill>
                          <a:effectLst/>
                          <a:latin typeface="Meiryo UI" panose="020B0604030504040204" pitchFamily="34" charset="-128"/>
                          <a:ea typeface="Meiryo UI" panose="020B0604030504040204" pitchFamily="34" charset="-128"/>
                        </a:rPr>
                        <a:t>NG</a:t>
                      </a:r>
                      <a:r>
                        <a:rPr lang="ja-JP" altLang="en-US" sz="1400" b="1" i="0" u="none" strike="noStrike" dirty="0">
                          <a:solidFill>
                            <a:srgbClr val="000000"/>
                          </a:solidFill>
                          <a:effectLst/>
                          <a:latin typeface="Meiryo UI" panose="020B0604030504040204" pitchFamily="34" charset="-128"/>
                          <a:ea typeface="Meiryo UI" panose="020B0604030504040204" pitchFamily="34" charset="-128"/>
                        </a:rPr>
                        <a:t>項目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ja-JP" altLang="en-US" sz="1200" b="0" i="0" u="none" strike="noStrike" dirty="0">
                          <a:solidFill>
                            <a:srgbClr val="000000"/>
                          </a:solidFill>
                          <a:effectLst/>
                          <a:latin typeface="Meiryo UI" panose="020B0604030504040204" pitchFamily="34" charset="-128"/>
                          <a:ea typeface="Meiryo UI" panose="020B0604030504040204" pitchFamily="34" charset="-128"/>
                        </a:rPr>
                        <a:t>申込内容に整合性が無い場合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4262891"/>
                  </a:ext>
                </a:extLst>
              </a:tr>
              <a:tr h="254000">
                <a:tc v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Meiryo UI" panose="020B0604030504040204" pitchFamily="34" charset="-128"/>
                          <a:ea typeface="Meiryo UI" panose="020B0604030504040204" pitchFamily="34" charset="-128"/>
                        </a:rPr>
                        <a:t>その他社会通念上において不適格となる場合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9345582"/>
                  </a:ext>
                </a:extLst>
              </a:tr>
              <a:tr h="254000">
                <a:tc vMerge="1">
                  <a:txBody>
                    <a:bodyPr/>
                    <a:lstStyle/>
                    <a:p>
                      <a:endParaRPr kumimoji="1" lang="ja-JP" altLang="en-US"/>
                    </a:p>
                  </a:txBody>
                  <a:tcPr/>
                </a:tc>
                <a:tc>
                  <a:txBody>
                    <a:bodyPr/>
                    <a:lstStyle/>
                    <a:p>
                      <a:pPr algn="l" fontAlgn="ctr"/>
                      <a:r>
                        <a:rPr lang="ja-JP" altLang="en-US" sz="1200" b="0" i="0" u="none" strike="noStrike" dirty="0">
                          <a:solidFill>
                            <a:srgbClr val="000000"/>
                          </a:solidFill>
                          <a:effectLst/>
                          <a:latin typeface="Meiryo UI" panose="020B0604030504040204" pitchFamily="34" charset="-128"/>
                          <a:ea typeface="Meiryo UI" panose="020B0604030504040204" pitchFamily="34" charset="-128"/>
                        </a:rPr>
                        <a:t>その他パーク</a:t>
                      </a:r>
                      <a:r>
                        <a:rPr lang="en-US" altLang="ja-JP" sz="1200" b="0" i="0" u="none" strike="noStrike" dirty="0">
                          <a:solidFill>
                            <a:srgbClr val="000000"/>
                          </a:solidFill>
                          <a:effectLst/>
                          <a:latin typeface="Meiryo UI" panose="020B0604030504040204" pitchFamily="34" charset="-128"/>
                          <a:ea typeface="Meiryo UI" panose="020B0604030504040204" pitchFamily="34" charset="-128"/>
                        </a:rPr>
                        <a:t>24</a:t>
                      </a:r>
                      <a:r>
                        <a:rPr lang="ja-JP" altLang="en-US" sz="1200" b="0" i="0" u="none" strike="noStrike" dirty="0">
                          <a:solidFill>
                            <a:srgbClr val="000000"/>
                          </a:solidFill>
                          <a:effectLst/>
                          <a:latin typeface="Meiryo UI" panose="020B0604030504040204" pitchFamily="34" charset="-128"/>
                          <a:ea typeface="Meiryo UI" panose="020B0604030504040204" pitchFamily="34" charset="-128"/>
                        </a:rPr>
                        <a:t>社の判断において不適格となる場合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3765567"/>
                  </a:ext>
                </a:extLst>
              </a:tr>
              <a:tr h="254000">
                <a:tc vMerge="1">
                  <a:txBody>
                    <a:bodyPr/>
                    <a:lstStyle/>
                    <a:p>
                      <a:endParaRPr kumimoji="1" lang="ja-JP" altLang="en-US"/>
                    </a:p>
                  </a:txBody>
                  <a:tcPr/>
                </a:tc>
                <a:tc>
                  <a:txBody>
                    <a:bodyPr/>
                    <a:lstStyle/>
                    <a:p>
                      <a:pPr algn="l" fontAlgn="ctr"/>
                      <a:r>
                        <a:rPr lang="ja-JP" altLang="en-US" sz="1200" b="0" i="0" u="none" strike="noStrike" dirty="0">
                          <a:solidFill>
                            <a:srgbClr val="000000"/>
                          </a:solidFill>
                          <a:effectLst/>
                          <a:latin typeface="Meiryo UI" panose="020B0604030504040204" pitchFamily="34" charset="-128"/>
                          <a:ea typeface="Meiryo UI" panose="020B0604030504040204" pitchFamily="34" charset="-128"/>
                        </a:rPr>
                        <a:t>既にパーク</a:t>
                      </a:r>
                      <a:r>
                        <a:rPr lang="en-US" altLang="ja-JP" sz="1200" b="0" i="0" u="none" strike="noStrike" dirty="0">
                          <a:solidFill>
                            <a:srgbClr val="000000"/>
                          </a:solidFill>
                          <a:effectLst/>
                          <a:latin typeface="Meiryo UI" panose="020B0604030504040204" pitchFamily="34" charset="-128"/>
                          <a:ea typeface="Meiryo UI" panose="020B0604030504040204" pitchFamily="34" charset="-128"/>
                        </a:rPr>
                        <a:t>24</a:t>
                      </a:r>
                      <a:r>
                        <a:rPr lang="ja-JP" altLang="en-US" sz="1200" b="0" i="0" u="none" strike="noStrike" dirty="0">
                          <a:solidFill>
                            <a:srgbClr val="000000"/>
                          </a:solidFill>
                          <a:effectLst/>
                          <a:latin typeface="Meiryo UI" panose="020B0604030504040204" pitchFamily="34" charset="-128"/>
                          <a:ea typeface="Meiryo UI" panose="020B0604030504040204" pitchFamily="34" charset="-128"/>
                        </a:rPr>
                        <a:t>社と</a:t>
                      </a:r>
                      <a:r>
                        <a:rPr lang="en" sz="1200" b="0" i="0" u="none" strike="noStrike" dirty="0">
                          <a:solidFill>
                            <a:srgbClr val="000000"/>
                          </a:solidFill>
                          <a:effectLst/>
                          <a:latin typeface="Meiryo UI" panose="020B0604030504040204" pitchFamily="34" charset="-128"/>
                          <a:ea typeface="Meiryo UI" panose="020B0604030504040204" pitchFamily="34" charset="-128"/>
                        </a:rPr>
                        <a:t>ON-US（</a:t>
                      </a:r>
                      <a:r>
                        <a:rPr lang="ja-JP" altLang="en-US" sz="1200" b="0" i="0" u="none" strike="noStrike" dirty="0">
                          <a:solidFill>
                            <a:srgbClr val="000000"/>
                          </a:solidFill>
                          <a:effectLst/>
                          <a:latin typeface="Meiryo UI" panose="020B0604030504040204" pitchFamily="34" charset="-128"/>
                          <a:ea typeface="Meiryo UI" panose="020B0604030504040204" pitchFamily="34" charset="-128"/>
                        </a:rPr>
                        <a:t>加盟店契約）がある場合（但し、取引仕振りによっては一部取引可）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0657824"/>
                  </a:ext>
                </a:extLst>
              </a:tr>
              <a:tr h="254000">
                <a:tc vMerge="1">
                  <a:txBody>
                    <a:bodyPr/>
                    <a:lstStyle/>
                    <a:p>
                      <a:endParaRPr kumimoji="1" lang="ja-JP" altLang="en-US"/>
                    </a:p>
                  </a:txBody>
                  <a:tcPr/>
                </a:tc>
                <a:tc>
                  <a:txBody>
                    <a:bodyPr/>
                    <a:lstStyle/>
                    <a:p>
                      <a:pPr algn="l" fontAlgn="ctr"/>
                      <a:r>
                        <a:rPr lang="ja-JP" altLang="en-US" sz="1200" b="0" i="0" u="none" strike="noStrike" dirty="0">
                          <a:solidFill>
                            <a:srgbClr val="000000"/>
                          </a:solidFill>
                          <a:effectLst/>
                          <a:latin typeface="Meiryo UI" panose="020B0604030504040204" pitchFamily="34" charset="-128"/>
                          <a:ea typeface="Meiryo UI" panose="020B0604030504040204" pitchFamily="34" charset="-128"/>
                        </a:rPr>
                        <a:t>既にパーク</a:t>
                      </a:r>
                      <a:r>
                        <a:rPr lang="en-US" altLang="ja-JP" sz="1200" b="0" i="0" u="none" strike="noStrike" dirty="0">
                          <a:solidFill>
                            <a:srgbClr val="000000"/>
                          </a:solidFill>
                          <a:effectLst/>
                          <a:latin typeface="Meiryo UI" panose="020B0604030504040204" pitchFamily="34" charset="-128"/>
                          <a:ea typeface="Meiryo UI" panose="020B0604030504040204" pitchFamily="34" charset="-128"/>
                        </a:rPr>
                        <a:t>24</a:t>
                      </a:r>
                      <a:r>
                        <a:rPr lang="ja-JP" altLang="en-US" sz="1200" b="0" i="0" u="none" strike="noStrike" dirty="0">
                          <a:solidFill>
                            <a:srgbClr val="000000"/>
                          </a:solidFill>
                          <a:effectLst/>
                          <a:latin typeface="Meiryo UI" panose="020B0604030504040204" pitchFamily="34" charset="-128"/>
                          <a:ea typeface="Meiryo UI" panose="020B0604030504040204" pitchFamily="34" charset="-128"/>
                        </a:rPr>
                        <a:t>社と包括契約先の店子として取引が行われている場合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7236943"/>
                  </a:ext>
                </a:extLst>
              </a:tr>
              <a:tr h="254000">
                <a:tc vMerge="1">
                  <a:txBody>
                    <a:bodyPr/>
                    <a:lstStyle/>
                    <a:p>
                      <a:pPr algn="ctr" fontAlgn="ctr"/>
                      <a:endParaRPr lang="ja-JP" altLang="en-US" sz="1200" b="0" i="0" u="none" strike="noStrike" dirty="0">
                        <a:solidFill>
                          <a:srgbClr val="000000"/>
                        </a:solidFill>
                        <a:effectLst/>
                        <a:latin typeface="Meiryo UI" panose="020B0604030504040204" pitchFamily="34" charset="-128"/>
                        <a:ea typeface="Meiryo UI" panose="020B0604030504040204" pitchFamily="34"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34" charset="-128"/>
                          <a:ea typeface="Meiryo UI" panose="020B0604030504040204" pitchFamily="34" charset="-128"/>
                        </a:rPr>
                        <a:t>年間売上</a:t>
                      </a:r>
                      <a:r>
                        <a:rPr lang="en-US" altLang="ja-JP" sz="1200" b="0" i="0" u="none" strike="noStrike" dirty="0">
                          <a:solidFill>
                            <a:srgbClr val="000000"/>
                          </a:solidFill>
                          <a:effectLst/>
                          <a:latin typeface="Meiryo UI" panose="020B0604030504040204" pitchFamily="34" charset="-128"/>
                          <a:ea typeface="Meiryo UI" panose="020B0604030504040204" pitchFamily="34" charset="-128"/>
                        </a:rPr>
                        <a:t>200</a:t>
                      </a:r>
                      <a:r>
                        <a:rPr lang="ja-JP" altLang="en-US" sz="1200" b="0" i="0" u="none" strike="noStrike" dirty="0">
                          <a:solidFill>
                            <a:srgbClr val="000000"/>
                          </a:solidFill>
                          <a:effectLst/>
                          <a:latin typeface="Meiryo UI" panose="020B0604030504040204" pitchFamily="34" charset="-128"/>
                          <a:ea typeface="Meiryo UI" panose="020B0604030504040204" pitchFamily="34" charset="-128"/>
                        </a:rPr>
                        <a:t>万円以下の事業所</a:t>
                      </a:r>
                      <a:endParaRPr lang="en-US" altLang="ja-JP" sz="1200" b="0" i="0" u="none" strike="noStrike" dirty="0">
                        <a:solidFill>
                          <a:srgbClr val="000000"/>
                        </a:solidFill>
                        <a:effectLst/>
                        <a:latin typeface="Meiryo UI" panose="020B0604030504040204" pitchFamily="34" charset="-128"/>
                        <a:ea typeface="Meiryo UI" panose="020B0604030504040204" pitchFamily="34"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6002287"/>
                  </a:ext>
                </a:extLst>
              </a:tr>
              <a:tr h="254000">
                <a:tc>
                  <a:txBody>
                    <a:bodyPr/>
                    <a:lstStyle/>
                    <a:p>
                      <a:pPr algn="l" fontAlgn="ctr"/>
                      <a:endParaRPr lang="ja-JP" altLang="en-US" sz="1200" b="0" i="0" u="none" strike="noStrike" dirty="0">
                        <a:solidFill>
                          <a:srgbClr val="000000"/>
                        </a:solidFill>
                        <a:effectLst/>
                        <a:latin typeface="Meiryo UI" panose="020B0604030504040204" pitchFamily="34" charset="-128"/>
                        <a:ea typeface="Meiryo UI" panose="020B0604030504040204" pitchFamily="34"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dirty="0">
                          <a:solidFill>
                            <a:srgbClr val="000000"/>
                          </a:solidFill>
                          <a:effectLst/>
                          <a:latin typeface="Meiryo UI" panose="020B0604030504040204" pitchFamily="34" charset="-128"/>
                          <a:ea typeface="Meiryo UI" panose="020B0604030504040204" pitchFamily="34" charset="-128"/>
                        </a:rPr>
                        <a:t>※</a:t>
                      </a:r>
                      <a:r>
                        <a:rPr lang="ja-JP" altLang="en-US" sz="1200" b="0" i="0" u="none" strike="noStrike" dirty="0">
                          <a:solidFill>
                            <a:srgbClr val="000000"/>
                          </a:solidFill>
                          <a:effectLst/>
                          <a:latin typeface="Meiryo UI" panose="020B0604030504040204" pitchFamily="34" charset="-128"/>
                          <a:ea typeface="Meiryo UI" panose="020B0604030504040204" pitchFamily="34" charset="-128"/>
                        </a:rPr>
                        <a:t>現状の審査基準であり、将来にわたって内容を保証するものではありません。</a:t>
                      </a:r>
                      <a:endParaRPr lang="en-US" altLang="ja-JP" sz="1200" b="0" i="0" u="none" strike="noStrike" dirty="0">
                        <a:solidFill>
                          <a:srgbClr val="000000"/>
                        </a:solidFill>
                        <a:effectLst/>
                        <a:latin typeface="Meiryo UI" panose="020B0604030504040204" pitchFamily="34" charset="-128"/>
                        <a:ea typeface="Meiryo UI" panose="020B0604030504040204" pitchFamily="34"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46571725"/>
                  </a:ext>
                </a:extLst>
              </a:tr>
            </a:tbl>
          </a:graphicData>
        </a:graphic>
      </p:graphicFrame>
      <p:sp>
        <p:nvSpPr>
          <p:cNvPr id="2" name="正方形/長方形 1">
            <a:extLst>
              <a:ext uri="{FF2B5EF4-FFF2-40B4-BE49-F238E27FC236}">
                <a16:creationId xmlns:a16="http://schemas.microsoft.com/office/drawing/2014/main" id="{E134B548-D02A-E087-756C-FDE0A901A213}"/>
              </a:ext>
            </a:extLst>
          </p:cNvPr>
          <p:cNvSpPr/>
          <p:nvPr/>
        </p:nvSpPr>
        <p:spPr>
          <a:xfrm>
            <a:off x="0" y="0"/>
            <a:ext cx="9144000" cy="565608"/>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dirty="0">
                <a:latin typeface="BIZ UDPゴシック" panose="020B0400000000000000" pitchFamily="50" charset="-128"/>
                <a:ea typeface="BIZ UDPゴシック" panose="020B0400000000000000" pitchFamily="50" charset="-128"/>
              </a:rPr>
              <a:t>	</a:t>
            </a:r>
            <a:r>
              <a:rPr kumimoji="1" lang="ja-JP" altLang="en-US" sz="2000" b="1" dirty="0">
                <a:latin typeface="BIZ UDPゴシック" panose="020B0400000000000000" pitchFamily="50" charset="-128"/>
                <a:ea typeface="BIZ UDPゴシック" panose="020B0400000000000000" pitchFamily="50" charset="-128"/>
              </a:rPr>
              <a:t>導入に関する審査上の留意点</a:t>
            </a:r>
          </a:p>
        </p:txBody>
      </p:sp>
    </p:spTree>
    <p:extLst>
      <p:ext uri="{BB962C8B-B14F-4D97-AF65-F5344CB8AC3E}">
        <p14:creationId xmlns:p14="http://schemas.microsoft.com/office/powerpoint/2010/main" val="2948151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CC10EE9C-FC79-4C42-81DF-5FD86FDD5726}"/>
              </a:ext>
            </a:extLst>
          </p:cNvPr>
          <p:cNvSpPr txBox="1"/>
          <p:nvPr/>
        </p:nvSpPr>
        <p:spPr>
          <a:xfrm>
            <a:off x="1067346" y="815838"/>
            <a:ext cx="7579578" cy="5426807"/>
          </a:xfrm>
          <a:prstGeom prst="rect">
            <a:avLst/>
          </a:prstGeom>
          <a:noFill/>
        </p:spPr>
        <p:txBody>
          <a:bodyPr wrap="square" rtlCol="0">
            <a:spAutoFit/>
          </a:bodyPr>
          <a:lstStyle/>
          <a:p>
            <a:pPr marL="7000875" indent="-7000875">
              <a:lnSpc>
                <a:spcPct val="200000"/>
              </a:lnSpc>
            </a:pP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キャンペーン概要 </a:t>
            </a:r>
            <a:r>
              <a:rPr kumimoji="1" lang="en-US" altLang="ja-JP" sz="1600" u="dotted" baseline="400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３</a:t>
            </a:r>
            <a:endPar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endParaRPr>
          </a:p>
          <a:p>
            <a:pPr marL="7000875" indent="-7000875">
              <a:lnSpc>
                <a:spcPct val="200000"/>
              </a:lnSpc>
            </a:pP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会員事業所に対する周知 </a:t>
            </a:r>
            <a:r>
              <a:rPr kumimoji="1" lang="en-US" altLang="ja-JP" sz="1600" u="dotted" baseline="400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４</a:t>
            </a:r>
            <a:endPar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endParaRPr>
          </a:p>
          <a:p>
            <a:pPr marL="7000875" indent="-7000875">
              <a:lnSpc>
                <a:spcPct val="200000"/>
              </a:lnSpc>
            </a:pP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会員事業所からの問合せ等 </a:t>
            </a:r>
            <a:r>
              <a:rPr kumimoji="1" lang="en-US" altLang="ja-JP" sz="1600" u="dotted" baseline="400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５</a:t>
            </a:r>
            <a:endPar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endParaRPr>
          </a:p>
          <a:p>
            <a:pPr marL="7000875" indent="-7000875">
              <a:lnSpc>
                <a:spcPct val="200000"/>
              </a:lnSpc>
            </a:pP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タイムズペイの申込・審査、設置 </a:t>
            </a:r>
            <a:r>
              <a:rPr kumimoji="1" lang="en-US" altLang="ja-JP" sz="1600" u="dotted" baseline="400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６</a:t>
            </a:r>
            <a:endPar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endParaRPr>
          </a:p>
          <a:p>
            <a:pPr marL="7000875" indent="-7000875">
              <a:lnSpc>
                <a:spcPct val="200000"/>
              </a:lnSpc>
            </a:pP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導入に関する審査上の留意点 </a:t>
            </a:r>
            <a:r>
              <a:rPr kumimoji="1" lang="en-US" altLang="ja-JP" sz="1600" u="dotted" baseline="400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７</a:t>
            </a:r>
            <a:endPar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endParaRPr>
          </a:p>
          <a:p>
            <a:pPr marL="7000875" indent="-7000875" defTabSz="458788">
              <a:lnSpc>
                <a:spcPct val="200000"/>
              </a:lnSpc>
            </a:pPr>
            <a:r>
              <a:rPr kumimoji="1" lang="ja-JP" altLang="en-US" sz="1600" dirty="0">
                <a:latin typeface="BIZ UDPゴシック" panose="020B0400000000000000" pitchFamily="50" charset="-128"/>
                <a:ea typeface="BIZ UDPゴシック" panose="020B0400000000000000" pitchFamily="50" charset="-128"/>
              </a:rPr>
              <a:t>事業実績報告 </a:t>
            </a:r>
            <a:r>
              <a:rPr kumimoji="1" lang="en-US" altLang="ja-JP" sz="1600" u="dotted" baseline="400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９</a:t>
            </a:r>
            <a:endParaRPr kumimoji="1" lang="en-US" altLang="ja-JP" sz="1600" dirty="0">
              <a:latin typeface="BIZ UDPゴシック" panose="020B0400000000000000" pitchFamily="50" charset="-128"/>
              <a:ea typeface="BIZ UDPゴシック" panose="020B0400000000000000" pitchFamily="50" charset="-128"/>
            </a:endParaRPr>
          </a:p>
          <a:p>
            <a:pPr marL="7000875" indent="-7000875">
              <a:lnSpc>
                <a:spcPct val="200000"/>
              </a:lnSpc>
            </a:pPr>
            <a:r>
              <a:rPr kumimoji="1" lang="ja-JP" altLang="en-US" sz="1600" dirty="0">
                <a:latin typeface="BIZ UDPゴシック" panose="020B0400000000000000" pitchFamily="50" charset="-128"/>
                <a:ea typeface="BIZ UDPゴシック" panose="020B0400000000000000" pitchFamily="50" charset="-128"/>
              </a:rPr>
              <a:t>手数料支払い条件等について </a:t>
            </a:r>
            <a:r>
              <a:rPr kumimoji="1" lang="en-US" altLang="ja-JP" sz="1600" u="dotted" baseline="400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１０</a:t>
            </a:r>
            <a:endParaRPr kumimoji="1" lang="en-US" altLang="ja-JP" sz="1600" dirty="0">
              <a:latin typeface="BIZ UDPゴシック" panose="020B0400000000000000" pitchFamily="50" charset="-128"/>
              <a:ea typeface="BIZ UDPゴシック" panose="020B0400000000000000" pitchFamily="50" charset="-128"/>
            </a:endParaRPr>
          </a:p>
          <a:p>
            <a:pPr marL="7000875" indent="-7000875">
              <a:lnSpc>
                <a:spcPct val="200000"/>
              </a:lnSpc>
            </a:pPr>
            <a:r>
              <a:rPr kumimoji="1" lang="ja-JP" altLang="en-US" sz="1600" dirty="0">
                <a:latin typeface="BIZ UDPゴシック" panose="020B0400000000000000" pitchFamily="50" charset="-128"/>
                <a:ea typeface="BIZ UDPゴシック" panose="020B0400000000000000" pitchFamily="50" charset="-128"/>
              </a:rPr>
              <a:t>手数料支払い条件フローチャート </a:t>
            </a:r>
            <a:r>
              <a:rPr kumimoji="1" lang="en-US" altLang="ja-JP" sz="1600" u="dotted" baseline="400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１１</a:t>
            </a:r>
            <a:endParaRPr kumimoji="1" lang="en-US" altLang="ja-JP" sz="1600" dirty="0">
              <a:latin typeface="BIZ UDPゴシック" panose="020B0400000000000000" pitchFamily="50" charset="-128"/>
              <a:ea typeface="BIZ UDPゴシック" panose="020B0400000000000000" pitchFamily="50" charset="-128"/>
            </a:endParaRPr>
          </a:p>
          <a:p>
            <a:pPr marL="7000875" indent="-7000875">
              <a:lnSpc>
                <a:spcPct val="200000"/>
              </a:lnSpc>
            </a:pP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チラシイメージ </a:t>
            </a:r>
            <a:r>
              <a:rPr kumimoji="1" lang="en-US" altLang="ja-JP" sz="1600" u="dotted" baseline="400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rPr>
              <a:t> 1</a:t>
            </a: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３</a:t>
            </a:r>
            <a:endPar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endParaRPr>
          </a:p>
          <a:p>
            <a:pPr marL="7000875" indent="-7000875">
              <a:lnSpc>
                <a:spcPct val="200000"/>
              </a:lnSpc>
            </a:pP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お問合せフォームイメージ </a:t>
            </a:r>
            <a:r>
              <a:rPr kumimoji="1" lang="en-US" altLang="ja-JP" sz="1600" u="dotted" baseline="400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rPr>
              <a:t> 1</a:t>
            </a: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４</a:t>
            </a:r>
            <a:endPar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endParaRPr>
          </a:p>
          <a:p>
            <a:pPr marL="7000875" indent="-7000875" defTabSz="458788">
              <a:lnSpc>
                <a:spcPct val="200000"/>
              </a:lnSpc>
            </a:pP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お問合せ窓口等について </a:t>
            </a:r>
            <a:r>
              <a:rPr kumimoji="1" lang="en-US" altLang="ja-JP" sz="1600" u="dotted" baseline="40000" dirty="0">
                <a:solidFill>
                  <a:schemeClr val="bg1">
                    <a:lumMod val="65000"/>
                  </a:schemeClr>
                </a:solidFill>
                <a:latin typeface="BIZ UDPゴシック" panose="020B0400000000000000" pitchFamily="50" charset="-128"/>
                <a:ea typeface="BIZ UDPゴシック" panose="020B0400000000000000" pitchFamily="50" charset="-128"/>
              </a:rPr>
              <a:t>	</a:t>
            </a:r>
            <a:r>
              <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rPr>
              <a:t> 1</a:t>
            </a:r>
            <a:r>
              <a:rPr kumimoji="1" lang="ja-JP" altLang="en-US" sz="1600" dirty="0">
                <a:solidFill>
                  <a:schemeClr val="bg1">
                    <a:lumMod val="65000"/>
                  </a:schemeClr>
                </a:solidFill>
                <a:latin typeface="BIZ UDPゴシック" panose="020B0400000000000000" pitchFamily="50" charset="-128"/>
                <a:ea typeface="BIZ UDPゴシック" panose="020B0400000000000000" pitchFamily="50" charset="-128"/>
              </a:rPr>
              <a:t>５</a:t>
            </a:r>
            <a:endParaRPr kumimoji="1" lang="en-US" altLang="ja-JP" sz="1600" dirty="0">
              <a:solidFill>
                <a:schemeClr val="bg1">
                  <a:lumMod val="65000"/>
                </a:schemeClr>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BE21B979-AE08-A38B-0FA3-6FD743E14C28}"/>
              </a:ext>
            </a:extLst>
          </p:cNvPr>
          <p:cNvSpPr/>
          <p:nvPr/>
        </p:nvSpPr>
        <p:spPr>
          <a:xfrm>
            <a:off x="0" y="0"/>
            <a:ext cx="9144000" cy="565608"/>
          </a:xfrm>
          <a:prstGeom prst="rect">
            <a:avLst/>
          </a:prstGeom>
          <a:solidFill>
            <a:srgbClr val="4472C4"/>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dirty="0">
                <a:latin typeface="BIZ UDPゴシック" panose="020B0400000000000000" pitchFamily="50" charset="-128"/>
                <a:ea typeface="BIZ UDPゴシック" panose="020B0400000000000000" pitchFamily="50" charset="-128"/>
              </a:rPr>
              <a:t>	</a:t>
            </a:r>
            <a:r>
              <a:rPr kumimoji="1" lang="ja-JP" altLang="en-US" sz="2000" b="1" dirty="0">
                <a:latin typeface="BIZ UDPゴシック" panose="020B0400000000000000" pitchFamily="50" charset="-128"/>
                <a:ea typeface="BIZ UDPゴシック" panose="020B0400000000000000" pitchFamily="50" charset="-128"/>
              </a:rPr>
              <a:t>タイムズペイ　商工会プラン第二弾</a:t>
            </a:r>
            <a:r>
              <a:rPr kumimoji="1" lang="en-US" altLang="ja-JP" sz="2000" b="1" dirty="0">
                <a:latin typeface="BIZ UDPゴシック" panose="020B0400000000000000" pitchFamily="50" charset="-128"/>
                <a:ea typeface="BIZ UDPゴシック" panose="020B0400000000000000" pitchFamily="50" charset="-128"/>
              </a:rPr>
              <a:t>		</a:t>
            </a:r>
            <a:r>
              <a:rPr kumimoji="1" lang="ja-JP" altLang="en-US" sz="2000" b="1" dirty="0">
                <a:latin typeface="BIZ UDPゴシック" panose="020B0400000000000000" pitchFamily="50" charset="-128"/>
                <a:ea typeface="BIZ UDPゴシック" panose="020B0400000000000000" pitchFamily="50" charset="-128"/>
              </a:rPr>
              <a:t>目次</a:t>
            </a:r>
          </a:p>
        </p:txBody>
      </p:sp>
      <p:sp>
        <p:nvSpPr>
          <p:cNvPr id="3" name="スライド番号プレースホルダー 2">
            <a:extLst>
              <a:ext uri="{FF2B5EF4-FFF2-40B4-BE49-F238E27FC236}">
                <a16:creationId xmlns:a16="http://schemas.microsoft.com/office/drawing/2014/main" id="{5B24D13A-CE8E-ECBE-C4B9-AE00B4DB7AB6}"/>
              </a:ext>
            </a:extLst>
          </p:cNvPr>
          <p:cNvSpPr>
            <a:spLocks noGrp="1"/>
          </p:cNvSpPr>
          <p:nvPr>
            <p:ph type="sldNum" sz="quarter" idx="12"/>
          </p:nvPr>
        </p:nvSpPr>
        <p:spPr>
          <a:xfrm>
            <a:off x="7086600" y="6492875"/>
            <a:ext cx="2057400" cy="365125"/>
          </a:xfrm>
        </p:spPr>
        <p:txBody>
          <a:bodyPr/>
          <a:lstStyle/>
          <a:p>
            <a:fld id="{D810E963-F2A4-45ED-9D6F-C068F6878A5D}" type="slidenum">
              <a:rPr kumimoji="1" lang="ja-JP" altLang="en-US" smtClean="0">
                <a:latin typeface="BIZ UDPゴシック" panose="020B0400000000000000" pitchFamily="50" charset="-128"/>
                <a:ea typeface="BIZ UDPゴシック" panose="020B0400000000000000" pitchFamily="50" charset="-128"/>
              </a:rPr>
              <a:t>8</a:t>
            </a:fld>
            <a:endParaRPr kumimoji="1" lang="ja-JP" altLang="en-US">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E7749EA9-8AB3-4DB3-EF74-5D680295D423}"/>
              </a:ext>
            </a:extLst>
          </p:cNvPr>
          <p:cNvSpPr/>
          <p:nvPr/>
        </p:nvSpPr>
        <p:spPr>
          <a:xfrm>
            <a:off x="639096" y="1033803"/>
            <a:ext cx="285135" cy="2172930"/>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latin typeface="BIZ UDPゴシック" panose="020B0400000000000000" pitchFamily="50" charset="-128"/>
                <a:ea typeface="BIZ UDPゴシック" panose="020B0400000000000000" pitchFamily="50" charset="-128"/>
              </a:rPr>
              <a:t>周知等事業所対応</a:t>
            </a:r>
          </a:p>
        </p:txBody>
      </p:sp>
      <p:sp>
        <p:nvSpPr>
          <p:cNvPr id="6" name="正方形/長方形 5">
            <a:extLst>
              <a:ext uri="{FF2B5EF4-FFF2-40B4-BE49-F238E27FC236}">
                <a16:creationId xmlns:a16="http://schemas.microsoft.com/office/drawing/2014/main" id="{46DFA878-C087-4228-56BD-B705DD034128}"/>
              </a:ext>
            </a:extLst>
          </p:cNvPr>
          <p:cNvSpPr/>
          <p:nvPr/>
        </p:nvSpPr>
        <p:spPr>
          <a:xfrm>
            <a:off x="639096" y="3412501"/>
            <a:ext cx="285135" cy="1309106"/>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latin typeface="BIZ UDPゴシック" panose="020B0400000000000000" pitchFamily="50" charset="-128"/>
                <a:ea typeface="BIZ UDPゴシック" panose="020B0400000000000000" pitchFamily="50" charset="-128"/>
              </a:rPr>
              <a:t>精算等事務</a:t>
            </a:r>
          </a:p>
        </p:txBody>
      </p:sp>
      <p:sp>
        <p:nvSpPr>
          <p:cNvPr id="7" name="正方形/長方形 6">
            <a:extLst>
              <a:ext uri="{FF2B5EF4-FFF2-40B4-BE49-F238E27FC236}">
                <a16:creationId xmlns:a16="http://schemas.microsoft.com/office/drawing/2014/main" id="{19B2EFEA-0D8E-4FDD-35FE-9CCCAE89F54E}"/>
              </a:ext>
            </a:extLst>
          </p:cNvPr>
          <p:cNvSpPr/>
          <p:nvPr/>
        </p:nvSpPr>
        <p:spPr>
          <a:xfrm>
            <a:off x="639096" y="4927376"/>
            <a:ext cx="285135" cy="1309106"/>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latin typeface="BIZ UDPゴシック" panose="020B0400000000000000" pitchFamily="50" charset="-128"/>
                <a:ea typeface="BIZ UDPゴシック" panose="020B0400000000000000" pitchFamily="50" charset="-128"/>
              </a:rPr>
              <a:t>その他</a:t>
            </a:r>
          </a:p>
        </p:txBody>
      </p:sp>
    </p:spTree>
    <p:extLst>
      <p:ext uri="{BB962C8B-B14F-4D97-AF65-F5344CB8AC3E}">
        <p14:creationId xmlns:p14="http://schemas.microsoft.com/office/powerpoint/2010/main" val="271253759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496E05F8598BF46B8B44393FCC1F57A" ma:contentTypeVersion="22" ma:contentTypeDescription="新しいドキュメントを作成します。" ma:contentTypeScope="" ma:versionID="3711ea56e1495c4423c73fec88d365e4">
  <xsd:schema xmlns:xsd="http://www.w3.org/2001/XMLSchema" xmlns:xs="http://www.w3.org/2001/XMLSchema" xmlns:p="http://schemas.microsoft.com/office/2006/metadata/properties" xmlns:ns2="aec56053-b6da-47a5-87a5-bb17afdde872" xmlns:ns3="55a73d1b-bdcf-4006-8842-5c56eb077f37" targetNamespace="http://schemas.microsoft.com/office/2006/metadata/properties" ma:root="true" ma:fieldsID="5e0ad4f3b351792514e8528223312533" ns2:_="" ns3:_="">
    <xsd:import namespace="aec56053-b6da-47a5-87a5-bb17afdde872"/>
    <xsd:import namespace="55a73d1b-bdcf-4006-8842-5c56eb077f3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MediaServiceGenerationTime" minOccurs="0"/>
                <xsd:element ref="ns2:MediaServiceEventHashCode" minOccurs="0"/>
                <xsd:element ref="ns2:lcf76f155ced4ddcb4097134ff3c332f"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c56053-b6da-47a5-87a5-bb17afdde8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7bf4cca3-9ce1-4e9b-8ed3-cc14496d78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_Flow_SignoffStatus" ma:index="23" nillable="true" ma:displayName="承認の状態" ma:internalName="_x627f__x8a8d__x306e__x72b6__x614b_">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a73d1b-bdcf-4006-8842-5c56eb077f3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7532745-8a6e-4a96-8fbe-ac871be9b4f0}" ma:internalName="TaxCatchAll" ma:showField="CatchAllData" ma:web="55a73d1b-bdcf-4006-8842-5c56eb077f3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D1E200-256C-47F8-A411-1B0B813E3841}">
  <ds:schemaRefs>
    <ds:schemaRef ds:uri="http://schemas.microsoft.com/sharepoint/v3/contenttype/forms"/>
  </ds:schemaRefs>
</ds:datastoreItem>
</file>

<file path=customXml/itemProps2.xml><?xml version="1.0" encoding="utf-8"?>
<ds:datastoreItem xmlns:ds="http://schemas.openxmlformats.org/officeDocument/2006/customXml" ds:itemID="{36DCFD6F-52E2-403C-B549-22EFE96C9160}"/>
</file>

<file path=docProps/app.xml><?xml version="1.0" encoding="utf-8"?>
<Properties xmlns="http://schemas.openxmlformats.org/officeDocument/2006/extended-properties" xmlns:vt="http://schemas.openxmlformats.org/officeDocument/2006/docPropsVTypes">
  <Template>Office Theme</Template>
  <TotalTime>7652</TotalTime>
  <Words>2413</Words>
  <Application>Microsoft Office PowerPoint</Application>
  <PresentationFormat>画面に合わせる (4:3)</PresentationFormat>
  <Paragraphs>308</Paragraphs>
  <Slides>16</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BIZ UDPゴシック</vt:lpstr>
      <vt:lpstr>Meiryo UI</vt:lpstr>
      <vt:lpstr>游ゴシック</vt:lpstr>
      <vt:lpstr>Arial</vt:lpstr>
      <vt:lpstr>Century</vt:lpstr>
      <vt:lpstr>Wingdings</vt:lpstr>
      <vt:lpstr>Office テーマ</vt:lpstr>
      <vt:lpstr>タイムズペイ　商工会プラン第二弾について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渥美 薫</dc:creator>
  <cp:lastModifiedBy>佐竹 浩太朗</cp:lastModifiedBy>
  <cp:revision>245</cp:revision>
  <cp:lastPrinted>2023-03-29T05:00:20Z</cp:lastPrinted>
  <dcterms:created xsi:type="dcterms:W3CDTF">2020-10-13T07:15:09Z</dcterms:created>
  <dcterms:modified xsi:type="dcterms:W3CDTF">2023-04-17T07:50:16Z</dcterms:modified>
</cp:coreProperties>
</file>